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85" r:id="rId3"/>
    <p:sldId id="257" r:id="rId4"/>
    <p:sldId id="258" r:id="rId5"/>
    <p:sldId id="259" r:id="rId6"/>
    <p:sldId id="260" r:id="rId7"/>
    <p:sldId id="279" r:id="rId8"/>
    <p:sldId id="263" r:id="rId9"/>
    <p:sldId id="280" r:id="rId10"/>
    <p:sldId id="265" r:id="rId11"/>
    <p:sldId id="267" r:id="rId12"/>
    <p:sldId id="266" r:id="rId13"/>
    <p:sldId id="287" r:id="rId14"/>
    <p:sldId id="281" r:id="rId15"/>
    <p:sldId id="286" r:id="rId16"/>
    <p:sldId id="282" r:id="rId17"/>
    <p:sldId id="269" r:id="rId18"/>
    <p:sldId id="270" r:id="rId19"/>
    <p:sldId id="283" r:id="rId20"/>
    <p:sldId id="271" r:id="rId21"/>
    <p:sldId id="284" r:id="rId22"/>
    <p:sldId id="288" r:id="rId23"/>
    <p:sldId id="277" r:id="rId24"/>
    <p:sldId id="289" r:id="rId25"/>
  </p:sldIdLst>
  <p:sldSz cx="9144000" cy="5143500" type="screen16x9"/>
  <p:notesSz cx="6858000" cy="9144000"/>
  <p:embeddedFontLst>
    <p:embeddedFont>
      <p:font typeface="Open Sans" panose="020B0606030504020204" pitchFamily="34" charset="0"/>
      <p:regular r:id="rId27"/>
      <p:bold r:id="rId28"/>
      <p:italic r:id="rId29"/>
      <p:boldItalic r:id="rId30"/>
    </p:embeddedFont>
    <p:embeddedFont>
      <p:font typeface="Proxima Nova" panose="02000506030000020004" pitchFamily="2" charset="0"/>
      <p:regular r:id="rId31"/>
      <p:bold r:id="rId32"/>
      <p:italic r:id="rId33"/>
      <p:boldItalic r:id="rId34"/>
    </p:embeddedFont>
    <p:embeddedFont>
      <p:font typeface="PT Sans Narrow" panose="020B0506020203020204" pitchFamily="34" charset="77"/>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C00"/>
    <a:srgbClr val="59595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7"/>
    <p:restoredTop sz="94769"/>
  </p:normalViewPr>
  <p:slideViewPr>
    <p:cSldViewPr snapToGrid="0">
      <p:cViewPr varScale="1">
        <p:scale>
          <a:sx n="182" d="100"/>
          <a:sy n="182" d="100"/>
        </p:scale>
        <p:origin x="163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48fa40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48fa40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336567d5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336567d5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5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132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Does this code do the same thing?</a:t>
            </a:r>
            <a:endParaRPr lang="en-GB" dirty="0">
              <a:effectLst/>
            </a:endParaRPr>
          </a:p>
          <a:p>
            <a:pPr rtl="0"/>
            <a:r>
              <a:rPr lang="en-GB" sz="1100" b="0" i="0" u="none" strike="noStrike" cap="none" dirty="0">
                <a:solidFill>
                  <a:srgbClr val="000000"/>
                </a:solidFill>
                <a:effectLst/>
                <a:latin typeface="Arial"/>
                <a:ea typeface="Arial"/>
                <a:cs typeface="Arial"/>
                <a:sym typeface="Arial"/>
              </a:rPr>
              <a:t>Is this code easier to read/understand?</a:t>
            </a:r>
            <a:endParaRPr lang="en-GB" dirty="0">
              <a:effectLst/>
            </a:endParaRPr>
          </a:p>
          <a:p>
            <a:pPr rtl="0"/>
            <a:r>
              <a:rPr lang="en-GB" sz="1100" b="0" i="0" u="none" strike="noStrike" cap="none" dirty="0">
                <a:solidFill>
                  <a:srgbClr val="000000"/>
                </a:solidFill>
                <a:effectLst/>
                <a:latin typeface="Arial"/>
                <a:ea typeface="Arial"/>
                <a:cs typeface="Arial"/>
                <a:sym typeface="Arial"/>
              </a:rPr>
              <a:t>Is this code easier to write?</a:t>
            </a:r>
            <a:endParaRPr lang="en-GB"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2811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04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36567d5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36567d5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336567d5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336567d5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97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336567d5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336567d5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348fa40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348fa40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36567d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36567d5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54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348fa40d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348fa40d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40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348fa40d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348fa40d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348fa40d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348fa40d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348fa40d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348fa40d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I’m not here to judge if you didn’t watch lecture. Come to section even if you didn’t watch. Come to section *especially* if you didn’t watch</a:t>
            </a:r>
            <a:br>
              <a:rPr lang="en-GB"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348fa40d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348fa40d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2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36567d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36567d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60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36567d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36567d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u"/>
  </p:transition>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JPEG"/><Relationship Id="rId11" Type="http://schemas.openxmlformats.org/officeDocument/2006/relationships/image" Target="../media/image14.jpg"/><Relationship Id="rId5" Type="http://schemas.openxmlformats.org/officeDocument/2006/relationships/image" Target="../media/image9.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102479" y="1827639"/>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Adam’s Section</a:t>
            </a:r>
            <a:endParaRPr dirty="0"/>
          </a:p>
        </p:txBody>
      </p:sp>
      <p:sp>
        <p:nvSpPr>
          <p:cNvPr id="67" name="Google Shape;6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CS106A - Code in Place 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236317" y="2170431"/>
            <a:ext cx="4045200" cy="802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Learning Goals</a:t>
            </a:r>
            <a:endParaRPr dirty="0"/>
          </a:p>
        </p:txBody>
      </p:sp>
      <p:sp>
        <p:nvSpPr>
          <p:cNvPr id="130" name="Google Shape;130;p22"/>
          <p:cNvSpPr txBox="1">
            <a:spLocks noGrp="1"/>
          </p:cNvSpPr>
          <p:nvPr>
            <p:ph type="body" idx="2"/>
          </p:nvPr>
        </p:nvSpPr>
        <p:spPr>
          <a:xfrm>
            <a:off x="4939500" y="417908"/>
            <a:ext cx="3837000" cy="3695100"/>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endParaRPr dirty="0"/>
          </a:p>
          <a:p>
            <a:pPr marL="457200" lvl="0" indent="-381000" algn="l" rtl="0">
              <a:spcBef>
                <a:spcPts val="0"/>
              </a:spcBef>
              <a:spcAft>
                <a:spcPts val="0"/>
              </a:spcAft>
              <a:buSzPts val="2400"/>
              <a:buChar char="●"/>
            </a:pPr>
            <a:r>
              <a:rPr lang="en" dirty="0"/>
              <a:t>How to approach a problem?</a:t>
            </a:r>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Recapping decomposition and loops</a:t>
            </a:r>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Defining helper functions</a:t>
            </a:r>
          </a:p>
          <a:p>
            <a:pPr marL="76200" lvl="0" indent="0" algn="l" rtl="0">
              <a:spcBef>
                <a:spcPts val="0"/>
              </a:spcBef>
              <a:spcAft>
                <a:spcPts val="0"/>
              </a:spcAft>
              <a:buSzPts val="2400"/>
              <a:buNone/>
            </a:pPr>
            <a:endParaRPr lang="en" dirty="0"/>
          </a:p>
          <a:p>
            <a:pPr marL="457200" lvl="0" indent="-381000" algn="l" rtl="0">
              <a:spcBef>
                <a:spcPts val="0"/>
              </a:spcBef>
              <a:spcAft>
                <a:spcPts val="0"/>
              </a:spcAft>
              <a:buSzPts val="2400"/>
              <a:buChar char="●"/>
            </a:pPr>
            <a:r>
              <a:rPr lang="en" dirty="0"/>
              <a:t>If statements</a:t>
            </a:r>
            <a:endParaRPr lang="en" sz="1400" dirty="0"/>
          </a:p>
          <a:p>
            <a:pPr marL="76200" lvl="0" indent="0" algn="l" rtl="0">
              <a:spcBef>
                <a:spcPts val="0"/>
              </a:spcBef>
              <a:spcAft>
                <a:spcPts val="0"/>
              </a:spcAft>
              <a:buSzPts val="2400"/>
              <a:buNone/>
            </a:pPr>
            <a:endParaRPr dirty="0"/>
          </a:p>
          <a:p>
            <a:pPr marL="457200" lvl="0" indent="-381000" algn="l" rtl="0">
              <a:spcBef>
                <a:spcPts val="0"/>
              </a:spcBef>
              <a:spcAft>
                <a:spcPts val="0"/>
              </a:spcAft>
              <a:buSzPts val="2400"/>
              <a:buChar char="●"/>
            </a:pPr>
            <a:r>
              <a:rPr lang="en" dirty="0"/>
              <a:t>Practicing loops</a:t>
            </a:r>
            <a:endParaRPr dirty="0"/>
          </a:p>
          <a:p>
            <a:pPr marL="914400" lvl="1" indent="-342900" algn="l" rtl="0">
              <a:spcBef>
                <a:spcPts val="0"/>
              </a:spcBef>
              <a:spcAft>
                <a:spcPts val="0"/>
              </a:spcAft>
              <a:buSzPts val="1800"/>
              <a:buChar char="○"/>
            </a:pPr>
            <a:r>
              <a:rPr lang="en" sz="1800" dirty="0"/>
              <a:t>How to decide between a while and a for loop</a:t>
            </a:r>
          </a:p>
        </p:txBody>
      </p:sp>
      <p:sp>
        <p:nvSpPr>
          <p:cNvPr id="2" name="Slide Number Placeholder 1">
            <a:extLst>
              <a:ext uri="{FF2B5EF4-FFF2-40B4-BE49-F238E27FC236}">
                <a16:creationId xmlns:a16="http://schemas.microsoft.com/office/drawing/2014/main" id="{ACE856EB-5D39-F849-AE51-AE653F8010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5136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Approaching a problem</a:t>
            </a:r>
            <a:endParaRPr dirty="0"/>
          </a:p>
        </p:txBody>
      </p:sp>
      <p:graphicFrame>
        <p:nvGraphicFramePr>
          <p:cNvPr id="3" name="Table 3">
            <a:extLst>
              <a:ext uri="{FF2B5EF4-FFF2-40B4-BE49-F238E27FC236}">
                <a16:creationId xmlns:a16="http://schemas.microsoft.com/office/drawing/2014/main" id="{A014F17C-5385-2A44-8B44-923A1F1D3007}"/>
              </a:ext>
            </a:extLst>
          </p:cNvPr>
          <p:cNvGraphicFramePr>
            <a:graphicFrameLocks noGrp="1"/>
          </p:cNvGraphicFramePr>
          <p:nvPr>
            <p:extLst>
              <p:ext uri="{D42A27DB-BD31-4B8C-83A1-F6EECF244321}">
                <p14:modId xmlns:p14="http://schemas.microsoft.com/office/powerpoint/2010/main" val="3845106709"/>
              </p:ext>
            </p:extLst>
          </p:nvPr>
        </p:nvGraphicFramePr>
        <p:xfrm>
          <a:off x="398583" y="1348642"/>
          <a:ext cx="8209086" cy="2722196"/>
        </p:xfrm>
        <a:graphic>
          <a:graphicData uri="http://schemas.openxmlformats.org/drawingml/2006/table">
            <a:tbl>
              <a:tblPr firstRow="1" bandRow="1">
                <a:tableStyleId>{5C22544A-7EE6-4342-B048-85BDC9FD1C3A}</a:tableStyleId>
              </a:tblPr>
              <a:tblGrid>
                <a:gridCol w="2736362">
                  <a:extLst>
                    <a:ext uri="{9D8B030D-6E8A-4147-A177-3AD203B41FA5}">
                      <a16:colId xmlns:a16="http://schemas.microsoft.com/office/drawing/2014/main" val="2181802366"/>
                    </a:ext>
                  </a:extLst>
                </a:gridCol>
                <a:gridCol w="2736362">
                  <a:extLst>
                    <a:ext uri="{9D8B030D-6E8A-4147-A177-3AD203B41FA5}">
                      <a16:colId xmlns:a16="http://schemas.microsoft.com/office/drawing/2014/main" val="3776156717"/>
                    </a:ext>
                  </a:extLst>
                </a:gridCol>
                <a:gridCol w="2736362">
                  <a:extLst>
                    <a:ext uri="{9D8B030D-6E8A-4147-A177-3AD203B41FA5}">
                      <a16:colId xmlns:a16="http://schemas.microsoft.com/office/drawing/2014/main" val="2185795630"/>
                    </a:ext>
                  </a:extLst>
                </a:gridCol>
              </a:tblGrid>
              <a:tr h="436196">
                <a:tc>
                  <a:txBody>
                    <a:bodyPr/>
                    <a:lstStyle/>
                    <a:p>
                      <a:pPr algn="ctr"/>
                      <a:r>
                        <a:rPr lang="en-GB" sz="1800" b="1" i="0" u="none" strike="noStrike" cap="none" dirty="0">
                          <a:solidFill>
                            <a:schemeClr val="lt1"/>
                          </a:solidFill>
                          <a:effectLst/>
                          <a:latin typeface="+mn-lt"/>
                          <a:ea typeface="+mn-ea"/>
                          <a:cs typeface="+mn-cs"/>
                          <a:sym typeface="Arial"/>
                        </a:rPr>
                        <a:t>Understand</a:t>
                      </a:r>
                      <a:endParaRPr lang="en-US" sz="1800" b="1" dirty="0"/>
                    </a:p>
                  </a:txBody>
                  <a:tcPr/>
                </a:tc>
                <a:tc>
                  <a:txBody>
                    <a:bodyPr/>
                    <a:lstStyle/>
                    <a:p>
                      <a:pPr algn="ctr"/>
                      <a:r>
                        <a:rPr lang="en-GB" sz="1800" b="1" i="0" u="none" strike="noStrike" cap="none" dirty="0" err="1">
                          <a:solidFill>
                            <a:schemeClr val="lt1"/>
                          </a:solidFill>
                          <a:effectLst/>
                          <a:latin typeface="+mn-lt"/>
                          <a:ea typeface="+mn-ea"/>
                          <a:cs typeface="+mn-cs"/>
                          <a:sym typeface="Arial"/>
                        </a:rPr>
                        <a:t>Strategise</a:t>
                      </a:r>
                      <a:endParaRPr lang="en-US" sz="1800" b="1" dirty="0"/>
                    </a:p>
                  </a:txBody>
                  <a:tcPr/>
                </a:tc>
                <a:tc>
                  <a:txBody>
                    <a:bodyPr/>
                    <a:lstStyle/>
                    <a:p>
                      <a:pPr algn="ctr"/>
                      <a:r>
                        <a:rPr lang="en-GB" sz="1800" b="1" i="0" u="none" strike="noStrike" cap="none" dirty="0">
                          <a:solidFill>
                            <a:schemeClr val="lt1"/>
                          </a:solidFill>
                          <a:effectLst/>
                          <a:latin typeface="+mn-lt"/>
                          <a:ea typeface="+mn-ea"/>
                          <a:cs typeface="+mn-cs"/>
                          <a:sym typeface="Arial"/>
                        </a:rPr>
                        <a:t>Translate</a:t>
                      </a:r>
                      <a:endParaRPr lang="en-US" sz="1800" b="1" dirty="0"/>
                    </a:p>
                  </a:txBody>
                  <a:tcPr/>
                </a:tc>
                <a:extLst>
                  <a:ext uri="{0D108BD9-81ED-4DB2-BD59-A6C34878D82A}">
                    <a16:rowId xmlns:a16="http://schemas.microsoft.com/office/drawing/2014/main" val="89284784"/>
                  </a:ext>
                </a:extLst>
              </a:tr>
              <a:tr h="1532548">
                <a:tc>
                  <a:txBody>
                    <a:bodyPr/>
                    <a:lstStyle/>
                    <a:p>
                      <a:pPr marL="285750" indent="-285750" rtl="0" fontAlgn="base">
                        <a:buFont typeface="Arial" panose="020B0604020202020204" pitchFamily="34" charset="0"/>
                        <a:buChar char="•"/>
                      </a:pPr>
                      <a:r>
                        <a:rPr lang="en-US" sz="1800" dirty="0">
                          <a:solidFill>
                            <a:srgbClr val="595959"/>
                          </a:solidFill>
                        </a:rPr>
                        <a:t>W</a:t>
                      </a:r>
                      <a:r>
                        <a:rPr lang="en-GB" sz="1800" b="0" i="0" u="none" strike="noStrike" cap="none" dirty="0">
                          <a:solidFill>
                            <a:srgbClr val="595959"/>
                          </a:solidFill>
                          <a:effectLst/>
                          <a:latin typeface="+mn-lt"/>
                          <a:ea typeface="+mn-ea"/>
                          <a:cs typeface="+mn-cs"/>
                          <a:sym typeface="Arial"/>
                        </a:rPr>
                        <a:t>rite stuff down. </a:t>
                      </a:r>
                    </a:p>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Explain problem out loud to someone.</a:t>
                      </a:r>
                    </a:p>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Draw a picture.</a:t>
                      </a:r>
                    </a:p>
                    <a:p>
                      <a:endParaRPr lang="en-US" sz="1800" dirty="0">
                        <a:solidFill>
                          <a:srgbClr val="595959"/>
                        </a:solidFill>
                      </a:endParaRPr>
                    </a:p>
                  </a:txBody>
                  <a:tcPr/>
                </a:tc>
                <a:tc>
                  <a:txBody>
                    <a:bodyPr/>
                    <a:lstStyle/>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Walk through an example or two.</a:t>
                      </a:r>
                    </a:p>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Look for patterns.</a:t>
                      </a:r>
                    </a:p>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Think about what things you’ll need: loops, conditions, helper functions, etc.</a:t>
                      </a:r>
                    </a:p>
                    <a:p>
                      <a:endParaRPr lang="en-US" sz="1800" dirty="0">
                        <a:solidFill>
                          <a:srgbClr val="595959"/>
                        </a:solidFill>
                      </a:endParaRPr>
                    </a:p>
                  </a:txBody>
                  <a:tcPr/>
                </a:tc>
                <a:tc>
                  <a:txBody>
                    <a:bodyPr/>
                    <a:lstStyle/>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First into </a:t>
                      </a:r>
                      <a:r>
                        <a:rPr lang="en-GB" sz="1800" b="1" i="0" u="none" strike="noStrike" cap="none" dirty="0">
                          <a:solidFill>
                            <a:srgbClr val="595959"/>
                          </a:solidFill>
                          <a:effectLst/>
                          <a:latin typeface="+mn-lt"/>
                          <a:ea typeface="+mn-ea"/>
                          <a:cs typeface="+mn-cs"/>
                          <a:sym typeface="Arial"/>
                        </a:rPr>
                        <a:t>pseudocode</a:t>
                      </a:r>
                      <a:r>
                        <a:rPr lang="en-GB" sz="1800" b="0" i="0" u="none" strike="noStrike" cap="none" dirty="0">
                          <a:solidFill>
                            <a:srgbClr val="595959"/>
                          </a:solidFill>
                          <a:effectLst/>
                          <a:latin typeface="+mn-lt"/>
                          <a:ea typeface="+mn-ea"/>
                          <a:cs typeface="+mn-cs"/>
                          <a:sym typeface="Arial"/>
                        </a:rPr>
                        <a:t>. </a:t>
                      </a:r>
                    </a:p>
                    <a:p>
                      <a:pPr marL="285750" indent="-285750" rtl="0" fontAlgn="base">
                        <a:buFont typeface="Arial" panose="020B0604020202020204" pitchFamily="34" charset="0"/>
                        <a:buChar char="•"/>
                      </a:pPr>
                      <a:r>
                        <a:rPr lang="en-GB" sz="1800" b="0" i="0" u="none" strike="noStrike" cap="none" dirty="0">
                          <a:solidFill>
                            <a:srgbClr val="595959"/>
                          </a:solidFill>
                          <a:effectLst/>
                          <a:latin typeface="+mn-lt"/>
                          <a:ea typeface="+mn-ea"/>
                          <a:cs typeface="+mn-cs"/>
                          <a:sym typeface="Arial"/>
                        </a:rPr>
                        <a:t>Then into Python.</a:t>
                      </a:r>
                    </a:p>
                    <a:p>
                      <a:endParaRPr lang="en-US" sz="1800" dirty="0">
                        <a:solidFill>
                          <a:srgbClr val="595959"/>
                        </a:solidFill>
                      </a:endParaRPr>
                    </a:p>
                  </a:txBody>
                  <a:tcPr/>
                </a:tc>
                <a:extLst>
                  <a:ext uri="{0D108BD9-81ED-4DB2-BD59-A6C34878D82A}">
                    <a16:rowId xmlns:a16="http://schemas.microsoft.com/office/drawing/2014/main" val="4161219146"/>
                  </a:ext>
                </a:extLst>
              </a:tr>
            </a:tbl>
          </a:graphicData>
        </a:graphic>
      </p:graphicFrame>
      <p:sp>
        <p:nvSpPr>
          <p:cNvPr id="4" name="Slide Number Placeholder 3">
            <a:extLst>
              <a:ext uri="{FF2B5EF4-FFF2-40B4-BE49-F238E27FC236}">
                <a16:creationId xmlns:a16="http://schemas.microsoft.com/office/drawing/2014/main" id="{D3144E8C-1D4C-C045-B759-3611BF763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286349" y="853711"/>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Concept Review</a:t>
            </a:r>
            <a:endParaRPr sz="4800" dirty="0"/>
          </a:p>
        </p:txBody>
      </p:sp>
      <p:sp>
        <p:nvSpPr>
          <p:cNvPr id="136" name="Google Shape;136;p23"/>
          <p:cNvSpPr txBox="1"/>
          <p:nvPr/>
        </p:nvSpPr>
        <p:spPr>
          <a:xfrm>
            <a:off x="2859557" y="2825585"/>
            <a:ext cx="3424885" cy="198683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Open Sans"/>
              <a:buChar char="●"/>
            </a:pPr>
            <a:r>
              <a:rPr lang="en" sz="2400" dirty="0">
                <a:solidFill>
                  <a:schemeClr val="lt1"/>
                </a:solidFill>
                <a:latin typeface="Open Sans"/>
                <a:ea typeface="Open Sans"/>
                <a:cs typeface="Open Sans"/>
                <a:sym typeface="Open Sans"/>
              </a:rPr>
              <a:t>Decomposition </a:t>
            </a:r>
            <a:br>
              <a:rPr lang="en" sz="2400" dirty="0">
                <a:solidFill>
                  <a:schemeClr val="lt1"/>
                </a:solidFill>
                <a:latin typeface="Open Sans"/>
                <a:ea typeface="Open Sans"/>
                <a:cs typeface="Open Sans"/>
                <a:sym typeface="Open Sans"/>
              </a:rPr>
            </a:br>
            <a:endParaRPr sz="2400" dirty="0">
              <a:solidFill>
                <a:schemeClr val="lt1"/>
              </a:solidFill>
              <a:latin typeface="Open Sans"/>
              <a:ea typeface="Open Sans"/>
              <a:cs typeface="Open Sans"/>
              <a:sym typeface="Open Sans"/>
            </a:endParaRPr>
          </a:p>
          <a:p>
            <a:pPr marL="457200" lvl="0" indent="-381000" algn="l" rtl="0">
              <a:spcBef>
                <a:spcPts val="0"/>
              </a:spcBef>
              <a:spcAft>
                <a:spcPts val="0"/>
              </a:spcAft>
              <a:buClr>
                <a:schemeClr val="lt1"/>
              </a:buClr>
              <a:buSzPts val="2400"/>
              <a:buFont typeface="Open Sans"/>
              <a:buChar char="●"/>
            </a:pPr>
            <a:r>
              <a:rPr lang="en" sz="2400" dirty="0">
                <a:solidFill>
                  <a:schemeClr val="lt1"/>
                </a:solidFill>
                <a:latin typeface="Open Sans"/>
                <a:ea typeface="Open Sans"/>
                <a:cs typeface="Open Sans"/>
                <a:sym typeface="Open Sans"/>
              </a:rPr>
              <a:t>While vs. For Loop</a:t>
            </a:r>
          </a:p>
          <a:p>
            <a:pPr marL="76200" lvl="0" algn="l" rtl="0">
              <a:spcBef>
                <a:spcPts val="0"/>
              </a:spcBef>
              <a:spcAft>
                <a:spcPts val="0"/>
              </a:spcAft>
              <a:buClr>
                <a:schemeClr val="lt1"/>
              </a:buClr>
              <a:buSzPts val="2400"/>
            </a:pPr>
            <a:endParaRPr lang="en" sz="2400" dirty="0">
              <a:solidFill>
                <a:schemeClr val="lt1"/>
              </a:solidFill>
              <a:latin typeface="Open Sans"/>
              <a:ea typeface="Open Sans"/>
              <a:cs typeface="Open Sans"/>
              <a:sym typeface="Open Sans"/>
            </a:endParaRPr>
          </a:p>
          <a:p>
            <a:pPr marL="457200" lvl="0" indent="-381000" algn="l" rtl="0">
              <a:spcBef>
                <a:spcPts val="0"/>
              </a:spcBef>
              <a:spcAft>
                <a:spcPts val="0"/>
              </a:spcAft>
              <a:buClr>
                <a:schemeClr val="lt1"/>
              </a:buClr>
              <a:buSzPts val="2400"/>
              <a:buFont typeface="Open Sans"/>
              <a:buChar char="●"/>
            </a:pPr>
            <a:r>
              <a:rPr lang="en" sz="2400" dirty="0">
                <a:solidFill>
                  <a:schemeClr val="lt1"/>
                </a:solidFill>
                <a:latin typeface="Open Sans"/>
                <a:ea typeface="Open Sans"/>
                <a:cs typeface="Open Sans"/>
                <a:sym typeface="Open Sans"/>
              </a:rPr>
              <a:t>If Statements </a:t>
            </a:r>
            <a:endParaRPr sz="2400" dirty="0">
              <a:solidFill>
                <a:schemeClr val="lt1"/>
              </a:solidFill>
              <a:latin typeface="Open Sans"/>
              <a:ea typeface="Open Sans"/>
              <a:cs typeface="Open Sans"/>
              <a:sym typeface="Open Sans"/>
            </a:endParaRPr>
          </a:p>
        </p:txBody>
      </p:sp>
      <p:sp>
        <p:nvSpPr>
          <p:cNvPr id="3" name="Slide Number Placeholder 2">
            <a:extLst>
              <a:ext uri="{FF2B5EF4-FFF2-40B4-BE49-F238E27FC236}">
                <a16:creationId xmlns:a16="http://schemas.microsoft.com/office/drawing/2014/main" id="{5D8BB14B-E2F8-6144-AB1D-7C7E9D92E2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5136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Decomposition</a:t>
            </a:r>
            <a:endParaRPr dirty="0"/>
          </a:p>
        </p:txBody>
      </p:sp>
      <p:sp>
        <p:nvSpPr>
          <p:cNvPr id="142" name="Google Shape;142;p24"/>
          <p:cNvSpPr txBox="1">
            <a:spLocks noGrp="1"/>
          </p:cNvSpPr>
          <p:nvPr>
            <p:ph type="body" idx="1"/>
          </p:nvPr>
        </p:nvSpPr>
        <p:spPr>
          <a:xfrm>
            <a:off x="311700" y="1158769"/>
            <a:ext cx="8520600" cy="1218000"/>
          </a:xfrm>
          <a:prstGeom prst="rect">
            <a:avLst/>
          </a:prstGeom>
        </p:spPr>
        <p:txBody>
          <a:bodyPr spcFirstLastPara="1" wrap="square" lIns="91425" tIns="91425" rIns="91425" bIns="91425" anchor="t" anchorCtr="0">
            <a:noAutofit/>
          </a:bodyPr>
          <a:lstStyle/>
          <a:p>
            <a:pPr marL="419100">
              <a:buSzPts val="2400"/>
            </a:pPr>
            <a:r>
              <a:rPr lang="en" sz="2400" dirty="0"/>
              <a:t>Break a problem into smaller problems that are more manageable to solve </a:t>
            </a:r>
            <a:r>
              <a:rPr lang="en-US" sz="2400" dirty="0"/>
              <a:t>to repetition and code getting too long/complex.</a:t>
            </a:r>
            <a:endParaRPr lang="en" sz="2400" dirty="0"/>
          </a:p>
          <a:p>
            <a:pPr marL="419100">
              <a:buSzPts val="2400"/>
            </a:pPr>
            <a:r>
              <a:rPr lang="en-GB" sz="2400" dirty="0"/>
              <a:t>More of an art than a science.</a:t>
            </a:r>
          </a:p>
          <a:p>
            <a:pPr marL="419100">
              <a:buSzPts val="2400"/>
            </a:pPr>
            <a:r>
              <a:rPr lang="en-GB" sz="2400" dirty="0"/>
              <a:t>Functions should be short and read like English. </a:t>
            </a:r>
          </a:p>
          <a:p>
            <a:pPr marL="419100">
              <a:buSzPts val="2400"/>
            </a:pPr>
            <a:r>
              <a:rPr lang="en-GB" sz="2400" dirty="0"/>
              <a:t>If you repeat things (or find yourself hitting copy/paste), take a step back.</a:t>
            </a:r>
          </a:p>
          <a:p>
            <a:pPr marL="457200" lvl="0" indent="-381000" algn="l" rtl="0">
              <a:spcBef>
                <a:spcPts val="0"/>
              </a:spcBef>
              <a:spcAft>
                <a:spcPts val="0"/>
              </a:spcAft>
              <a:buSzPts val="2400"/>
              <a:buChar char="●"/>
            </a:pPr>
            <a:endParaRPr sz="2400" dirty="0"/>
          </a:p>
          <a:p>
            <a:pPr marL="0" lvl="0" indent="0" algn="l" rtl="0">
              <a:spcBef>
                <a:spcPts val="1600"/>
              </a:spcBef>
              <a:spcAft>
                <a:spcPts val="1600"/>
              </a:spcAft>
              <a:buNone/>
            </a:pPr>
            <a:endParaRPr sz="2400" dirty="0"/>
          </a:p>
        </p:txBody>
      </p:sp>
      <p:sp>
        <p:nvSpPr>
          <p:cNvPr id="2" name="Slide Number Placeholder 1">
            <a:extLst>
              <a:ext uri="{FF2B5EF4-FFF2-40B4-BE49-F238E27FC236}">
                <a16:creationId xmlns:a16="http://schemas.microsoft.com/office/drawing/2014/main" id="{4D56EDB1-DEDA-574F-980A-FCE8C996A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4889454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50557"/>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EF6C00"/>
                </a:solidFill>
              </a:rPr>
              <a:t>Decomposition</a:t>
            </a:r>
            <a:endParaRPr dirty="0">
              <a:solidFill>
                <a:srgbClr val="EF6C00"/>
              </a:solidFill>
            </a:endParaRPr>
          </a:p>
        </p:txBody>
      </p:sp>
      <p:sp>
        <p:nvSpPr>
          <p:cNvPr id="142" name="Google Shape;142;p24"/>
          <p:cNvSpPr txBox="1">
            <a:spLocks noGrp="1"/>
          </p:cNvSpPr>
          <p:nvPr>
            <p:ph type="body" idx="1"/>
          </p:nvPr>
        </p:nvSpPr>
        <p:spPr>
          <a:xfrm>
            <a:off x="311700" y="1067100"/>
            <a:ext cx="8520600" cy="121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dirty="0"/>
              <a:t>How:</a:t>
            </a:r>
          </a:p>
          <a:p>
            <a:pPr marL="457200" lvl="0" indent="-381000" algn="l" rtl="0">
              <a:spcBef>
                <a:spcPts val="0"/>
              </a:spcBef>
              <a:spcAft>
                <a:spcPts val="0"/>
              </a:spcAft>
              <a:buSzPts val="2400"/>
              <a:buChar char="●"/>
            </a:pPr>
            <a:endParaRPr lang="en-US" sz="2400" dirty="0"/>
          </a:p>
          <a:p>
            <a:pPr marL="457200" lvl="0" indent="-381000" algn="l" rtl="0">
              <a:spcBef>
                <a:spcPts val="0"/>
              </a:spcBef>
              <a:spcAft>
                <a:spcPts val="0"/>
              </a:spcAft>
              <a:buSzPts val="2400"/>
              <a:buChar char="●"/>
            </a:pPr>
            <a:endParaRPr lang="en-US" sz="2400" dirty="0"/>
          </a:p>
          <a:p>
            <a:pPr marL="457200" lvl="0" indent="-381000" algn="l" rtl="0">
              <a:spcBef>
                <a:spcPts val="0"/>
              </a:spcBef>
              <a:spcAft>
                <a:spcPts val="0"/>
              </a:spcAft>
              <a:buSzPts val="2400"/>
              <a:buChar char="●"/>
            </a:pPr>
            <a:endParaRPr lang="en-US" sz="2400" dirty="0"/>
          </a:p>
          <a:p>
            <a:pPr marL="457200" lvl="0" indent="-381000" algn="l" rtl="0">
              <a:spcBef>
                <a:spcPts val="0"/>
              </a:spcBef>
              <a:spcAft>
                <a:spcPts val="0"/>
              </a:spcAft>
              <a:buSzPts val="2400"/>
              <a:buChar char="●"/>
            </a:pPr>
            <a:endParaRPr lang="en-US" sz="2400" dirty="0"/>
          </a:p>
          <a:p>
            <a:pPr marL="457200" lvl="0" indent="-381000" algn="l" rtl="0">
              <a:spcBef>
                <a:spcPts val="0"/>
              </a:spcBef>
              <a:spcAft>
                <a:spcPts val="0"/>
              </a:spcAft>
              <a:buSzPts val="2400"/>
              <a:buChar char="●"/>
            </a:pPr>
            <a:endParaRPr lang="en-US" sz="2400" dirty="0"/>
          </a:p>
          <a:p>
            <a:pPr marL="457200" lvl="0" indent="-381000" algn="l" rtl="0">
              <a:spcBef>
                <a:spcPts val="0"/>
              </a:spcBef>
              <a:spcAft>
                <a:spcPts val="0"/>
              </a:spcAft>
              <a:buSzPts val="2400"/>
              <a:buChar char="●"/>
            </a:pPr>
            <a:endParaRPr lang="en-US" sz="2400" dirty="0"/>
          </a:p>
          <a:p>
            <a:pPr indent="-381000">
              <a:buSzPts val="2400"/>
            </a:pPr>
            <a:r>
              <a:rPr lang="en-GB" dirty="0"/>
              <a:t>Pre/post conditions: each helper function defines a contract (Karel should end in the same state that it started in)</a:t>
            </a:r>
            <a:endParaRPr lang="en-US" sz="2400" dirty="0"/>
          </a:p>
          <a:p>
            <a:pPr marL="0" lvl="0" indent="0" algn="l" rtl="0">
              <a:spcBef>
                <a:spcPts val="1600"/>
              </a:spcBef>
              <a:spcAft>
                <a:spcPts val="1600"/>
              </a:spcAft>
              <a:buNone/>
            </a:pPr>
            <a:endParaRPr sz="2400" dirty="0"/>
          </a:p>
        </p:txBody>
      </p:sp>
      <p:pic>
        <p:nvPicPr>
          <p:cNvPr id="2" name="Picture 1">
            <a:extLst>
              <a:ext uri="{FF2B5EF4-FFF2-40B4-BE49-F238E27FC236}">
                <a16:creationId xmlns:a16="http://schemas.microsoft.com/office/drawing/2014/main" id="{5D13D4FF-3166-7B4B-AED5-6346829E893D}"/>
              </a:ext>
            </a:extLst>
          </p:cNvPr>
          <p:cNvPicPr>
            <a:picLocks noChangeAspect="1"/>
          </p:cNvPicPr>
          <p:nvPr/>
        </p:nvPicPr>
        <p:blipFill>
          <a:blip r:embed="rId3"/>
          <a:stretch>
            <a:fillRect/>
          </a:stretch>
        </p:blipFill>
        <p:spPr>
          <a:xfrm>
            <a:off x="5144494" y="1989560"/>
            <a:ext cx="3380076" cy="1426454"/>
          </a:xfrm>
          <a:prstGeom prst="rect">
            <a:avLst/>
          </a:prstGeom>
        </p:spPr>
      </p:pic>
      <p:sp>
        <p:nvSpPr>
          <p:cNvPr id="6" name="TextBox 5">
            <a:extLst>
              <a:ext uri="{FF2B5EF4-FFF2-40B4-BE49-F238E27FC236}">
                <a16:creationId xmlns:a16="http://schemas.microsoft.com/office/drawing/2014/main" id="{0E10B41D-28B6-EC46-BC44-95D1BF2F6C0A}"/>
              </a:ext>
            </a:extLst>
          </p:cNvPr>
          <p:cNvSpPr txBox="1"/>
          <p:nvPr/>
        </p:nvSpPr>
        <p:spPr>
          <a:xfrm>
            <a:off x="695625" y="2129942"/>
            <a:ext cx="3390672" cy="400110"/>
          </a:xfrm>
          <a:prstGeom prst="rect">
            <a:avLst/>
          </a:prstGeom>
          <a:noFill/>
        </p:spPr>
        <p:txBody>
          <a:bodyPr wrap="none" rtlCol="0">
            <a:spAutoFit/>
          </a:bodyPr>
          <a:lstStyle/>
          <a:p>
            <a:r>
              <a:rPr lang="en-US" sz="2000" dirty="0">
                <a:solidFill>
                  <a:srgbClr val="595959"/>
                </a:solidFill>
              </a:rPr>
              <a:t>Define your function like this</a:t>
            </a:r>
          </a:p>
        </p:txBody>
      </p:sp>
      <p:sp>
        <p:nvSpPr>
          <p:cNvPr id="9" name="Left Bracket 8">
            <a:extLst>
              <a:ext uri="{FF2B5EF4-FFF2-40B4-BE49-F238E27FC236}">
                <a16:creationId xmlns:a16="http://schemas.microsoft.com/office/drawing/2014/main" id="{233F6C44-71F8-EA4E-A568-BE8B8FFCE8F7}"/>
              </a:ext>
            </a:extLst>
          </p:cNvPr>
          <p:cNvSpPr/>
          <p:nvPr/>
        </p:nvSpPr>
        <p:spPr>
          <a:xfrm>
            <a:off x="5144494" y="1908313"/>
            <a:ext cx="45719" cy="866692"/>
          </a:xfrm>
          <a:prstGeom prst="leftBracket">
            <a:avLst/>
          </a:prstGeom>
          <a:ln w="28575">
            <a:solidFill>
              <a:srgbClr val="EF6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0CB7A916-6D37-1A4C-934D-2694B042A478}"/>
              </a:ext>
            </a:extLst>
          </p:cNvPr>
          <p:cNvSpPr/>
          <p:nvPr/>
        </p:nvSpPr>
        <p:spPr>
          <a:xfrm>
            <a:off x="5144494" y="2886323"/>
            <a:ext cx="45719" cy="52969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E5819D-00A6-884A-A947-B578F61CF9D8}"/>
              </a:ext>
            </a:extLst>
          </p:cNvPr>
          <p:cNvCxnSpPr>
            <a:cxnSpLocks/>
            <a:endCxn id="9" idx="1"/>
          </p:cNvCxnSpPr>
          <p:nvPr/>
        </p:nvCxnSpPr>
        <p:spPr>
          <a:xfrm>
            <a:off x="4156829" y="2341659"/>
            <a:ext cx="9876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4EB6AA-1E4D-4648-BE7F-58307F139F07}"/>
              </a:ext>
            </a:extLst>
          </p:cNvPr>
          <p:cNvCxnSpPr>
            <a:stCxn id="11" idx="1"/>
          </p:cNvCxnSpPr>
          <p:nvPr/>
        </p:nvCxnSpPr>
        <p:spPr>
          <a:xfrm flipH="1" flipV="1">
            <a:off x="3745064" y="3151168"/>
            <a:ext cx="1399430" cy="1"/>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a:extLst>
              <a:ext uri="{FF2B5EF4-FFF2-40B4-BE49-F238E27FC236}">
                <a16:creationId xmlns:a16="http://schemas.microsoft.com/office/drawing/2014/main" id="{3F073658-10B0-D94C-A952-477644060E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12" name="TextBox 11">
            <a:extLst>
              <a:ext uri="{FF2B5EF4-FFF2-40B4-BE49-F238E27FC236}">
                <a16:creationId xmlns:a16="http://schemas.microsoft.com/office/drawing/2014/main" id="{52624771-3916-6845-AABA-0888F4A4B050}"/>
              </a:ext>
            </a:extLst>
          </p:cNvPr>
          <p:cNvSpPr txBox="1"/>
          <p:nvPr/>
        </p:nvSpPr>
        <p:spPr>
          <a:xfrm>
            <a:off x="695625" y="2951113"/>
            <a:ext cx="3007555" cy="400110"/>
          </a:xfrm>
          <a:prstGeom prst="rect">
            <a:avLst/>
          </a:prstGeom>
          <a:noFill/>
        </p:spPr>
        <p:txBody>
          <a:bodyPr wrap="none" rtlCol="0">
            <a:spAutoFit/>
          </a:bodyPr>
          <a:lstStyle/>
          <a:p>
            <a:r>
              <a:rPr lang="en-US" sz="2000" dirty="0">
                <a:solidFill>
                  <a:srgbClr val="595959"/>
                </a:solidFill>
              </a:rPr>
              <a:t>Call/use function like this</a:t>
            </a:r>
          </a:p>
        </p:txBody>
      </p:sp>
    </p:spTree>
    <p:extLst>
      <p:ext uri="{BB962C8B-B14F-4D97-AF65-F5344CB8AC3E}">
        <p14:creationId xmlns:p14="http://schemas.microsoft.com/office/powerpoint/2010/main" val="3752003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142" name="Google Shape;142;p24"/>
          <p:cNvSpPr txBox="1">
            <a:spLocks noGrp="1"/>
          </p:cNvSpPr>
          <p:nvPr>
            <p:ph type="body" idx="1"/>
          </p:nvPr>
        </p:nvSpPr>
        <p:spPr>
          <a:xfrm>
            <a:off x="311700" y="1067100"/>
            <a:ext cx="8520600" cy="121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dirty="0"/>
              <a:t>Example:</a:t>
            </a:r>
            <a:endParaRPr sz="2400" dirty="0"/>
          </a:p>
          <a:p>
            <a:pPr marL="0" lvl="0" indent="0" algn="l" rtl="0">
              <a:spcBef>
                <a:spcPts val="1600"/>
              </a:spcBef>
              <a:spcAft>
                <a:spcPts val="1600"/>
              </a:spcAft>
              <a:buNone/>
            </a:pPr>
            <a:endParaRPr sz="2400" dirty="0"/>
          </a:p>
        </p:txBody>
      </p:sp>
      <p:pic>
        <p:nvPicPr>
          <p:cNvPr id="2" name="Picture 1">
            <a:extLst>
              <a:ext uri="{FF2B5EF4-FFF2-40B4-BE49-F238E27FC236}">
                <a16:creationId xmlns:a16="http://schemas.microsoft.com/office/drawing/2014/main" id="{A18C854F-42E9-0443-BDDC-BC8C0873230C}"/>
              </a:ext>
            </a:extLst>
          </p:cNvPr>
          <p:cNvPicPr>
            <a:picLocks noChangeAspect="1"/>
          </p:cNvPicPr>
          <p:nvPr/>
        </p:nvPicPr>
        <p:blipFill>
          <a:blip r:embed="rId3"/>
          <a:stretch>
            <a:fillRect/>
          </a:stretch>
        </p:blipFill>
        <p:spPr>
          <a:xfrm>
            <a:off x="2414049" y="1205975"/>
            <a:ext cx="1866900" cy="3492500"/>
          </a:xfrm>
          <a:prstGeom prst="rect">
            <a:avLst/>
          </a:prstGeom>
        </p:spPr>
      </p:pic>
      <p:pic>
        <p:nvPicPr>
          <p:cNvPr id="4" name="Picture 3">
            <a:extLst>
              <a:ext uri="{FF2B5EF4-FFF2-40B4-BE49-F238E27FC236}">
                <a16:creationId xmlns:a16="http://schemas.microsoft.com/office/drawing/2014/main" id="{69E9D7D9-6693-7C4B-AA97-261BA63509F7}"/>
              </a:ext>
            </a:extLst>
          </p:cNvPr>
          <p:cNvPicPr>
            <a:picLocks noChangeAspect="1"/>
          </p:cNvPicPr>
          <p:nvPr/>
        </p:nvPicPr>
        <p:blipFill>
          <a:blip r:embed="rId4"/>
          <a:stretch>
            <a:fillRect/>
          </a:stretch>
        </p:blipFill>
        <p:spPr>
          <a:xfrm>
            <a:off x="5278398" y="1338580"/>
            <a:ext cx="1778000" cy="1346200"/>
          </a:xfrm>
          <a:prstGeom prst="rect">
            <a:avLst/>
          </a:prstGeom>
        </p:spPr>
      </p:pic>
      <p:pic>
        <p:nvPicPr>
          <p:cNvPr id="5" name="Picture 4">
            <a:extLst>
              <a:ext uri="{FF2B5EF4-FFF2-40B4-BE49-F238E27FC236}">
                <a16:creationId xmlns:a16="http://schemas.microsoft.com/office/drawing/2014/main" id="{BD962931-DB49-D343-AC3F-11D133EDDB96}"/>
              </a:ext>
            </a:extLst>
          </p:cNvPr>
          <p:cNvPicPr>
            <a:picLocks noChangeAspect="1"/>
          </p:cNvPicPr>
          <p:nvPr/>
        </p:nvPicPr>
        <p:blipFill>
          <a:blip r:embed="rId5"/>
          <a:stretch>
            <a:fillRect/>
          </a:stretch>
        </p:blipFill>
        <p:spPr>
          <a:xfrm>
            <a:off x="5494298" y="3316246"/>
            <a:ext cx="1346200" cy="1155700"/>
          </a:xfrm>
          <a:prstGeom prst="rect">
            <a:avLst/>
          </a:prstGeom>
        </p:spPr>
      </p:pic>
      <p:cxnSp>
        <p:nvCxnSpPr>
          <p:cNvPr id="7" name="Straight Arrow Connector 6">
            <a:extLst>
              <a:ext uri="{FF2B5EF4-FFF2-40B4-BE49-F238E27FC236}">
                <a16:creationId xmlns:a16="http://schemas.microsoft.com/office/drawing/2014/main" id="{AB3F8B42-CC3B-014A-919A-484010BCC064}"/>
              </a:ext>
            </a:extLst>
          </p:cNvPr>
          <p:cNvCxnSpPr>
            <a:cxnSpLocks/>
          </p:cNvCxnSpPr>
          <p:nvPr/>
        </p:nvCxnSpPr>
        <p:spPr>
          <a:xfrm>
            <a:off x="4280949" y="2011680"/>
            <a:ext cx="9112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1C501A8A-B6A4-264F-B87A-F3F90E8ED547}"/>
              </a:ext>
            </a:extLst>
          </p:cNvPr>
          <p:cNvSpPr/>
          <p:nvPr/>
        </p:nvSpPr>
        <p:spPr>
          <a:xfrm>
            <a:off x="4118776" y="1455089"/>
            <a:ext cx="103367" cy="1116661"/>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BDBE6EC-05B5-FC49-86B6-971299E72147}"/>
              </a:ext>
            </a:extLst>
          </p:cNvPr>
          <p:cNvCxnSpPr>
            <a:cxnSpLocks/>
            <a:stCxn id="4" idx="2"/>
            <a:endCxn id="5" idx="0"/>
          </p:cNvCxnSpPr>
          <p:nvPr/>
        </p:nvCxnSpPr>
        <p:spPr>
          <a:xfrm>
            <a:off x="6167398" y="2684780"/>
            <a:ext cx="0" cy="6314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AAA82F22-2C10-8E47-B53E-B38BF93A4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57660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142" name="Google Shape;142;p24"/>
          <p:cNvSpPr txBox="1">
            <a:spLocks noGrp="1"/>
          </p:cNvSpPr>
          <p:nvPr>
            <p:ph type="body" idx="1"/>
          </p:nvPr>
        </p:nvSpPr>
        <p:spPr>
          <a:xfrm>
            <a:off x="311700" y="1067100"/>
            <a:ext cx="8520600" cy="121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dirty="0"/>
              <a:t>Key takeaway: making each function have a single responsibility</a:t>
            </a:r>
            <a:endParaRPr sz="2400" dirty="0"/>
          </a:p>
          <a:p>
            <a:pPr marL="0" lvl="0" indent="0" algn="l" rtl="0">
              <a:spcBef>
                <a:spcPts val="1600"/>
              </a:spcBef>
              <a:spcAft>
                <a:spcPts val="1600"/>
              </a:spcAft>
              <a:buNone/>
            </a:pPr>
            <a:endParaRPr sz="2400" dirty="0"/>
          </a:p>
        </p:txBody>
      </p:sp>
      <p:pic>
        <p:nvPicPr>
          <p:cNvPr id="5" name="Picture 4">
            <a:extLst>
              <a:ext uri="{FF2B5EF4-FFF2-40B4-BE49-F238E27FC236}">
                <a16:creationId xmlns:a16="http://schemas.microsoft.com/office/drawing/2014/main" id="{0AF4995D-F649-F643-8BAA-64D27F0A978B}"/>
              </a:ext>
            </a:extLst>
          </p:cNvPr>
          <p:cNvPicPr>
            <a:picLocks noChangeAspect="1"/>
          </p:cNvPicPr>
          <p:nvPr/>
        </p:nvPicPr>
        <p:blipFill>
          <a:blip r:embed="rId3"/>
          <a:stretch>
            <a:fillRect/>
          </a:stretch>
        </p:blipFill>
        <p:spPr>
          <a:xfrm>
            <a:off x="3394573" y="2118123"/>
            <a:ext cx="2354854" cy="1782961"/>
          </a:xfrm>
          <a:prstGeom prst="rect">
            <a:avLst/>
          </a:prstGeom>
        </p:spPr>
      </p:pic>
      <p:sp>
        <p:nvSpPr>
          <p:cNvPr id="2" name="Slide Number Placeholder 1">
            <a:extLst>
              <a:ext uri="{FF2B5EF4-FFF2-40B4-BE49-F238E27FC236}">
                <a16:creationId xmlns:a16="http://schemas.microsoft.com/office/drawing/2014/main" id="{9FEF8364-3292-554E-80AF-17AA146BAE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199523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1529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 flow: While vs. For Loops</a:t>
            </a:r>
            <a:endParaRPr dirty="0"/>
          </a:p>
        </p:txBody>
      </p:sp>
      <p:sp>
        <p:nvSpPr>
          <p:cNvPr id="159" name="Google Shape;159;p26"/>
          <p:cNvSpPr txBox="1">
            <a:spLocks noGrp="1"/>
          </p:cNvSpPr>
          <p:nvPr>
            <p:ph type="body" idx="1"/>
          </p:nvPr>
        </p:nvSpPr>
        <p:spPr>
          <a:xfrm>
            <a:off x="311700" y="3016448"/>
            <a:ext cx="8520600" cy="1305300"/>
          </a:xfrm>
          <a:prstGeom prst="rect">
            <a:avLst/>
          </a:prstGeom>
        </p:spPr>
        <p:txBody>
          <a:bodyPr spcFirstLastPara="1" wrap="square" lIns="91425" tIns="91425" rIns="91425" bIns="91425" anchor="t" anchorCtr="0">
            <a:noAutofit/>
          </a:bodyPr>
          <a:lstStyle/>
          <a:p>
            <a:pPr marL="425450" indent="-285750">
              <a:lnSpc>
                <a:spcPct val="100000"/>
              </a:lnSpc>
              <a:buClr>
                <a:srgbClr val="000000"/>
              </a:buClr>
              <a:buSzPts val="1400"/>
            </a:pPr>
            <a:r>
              <a:rPr lang="en-US" dirty="0"/>
              <a:t>You’re</a:t>
            </a:r>
            <a:r>
              <a:rPr lang="en" dirty="0"/>
              <a:t> baking some cookies but the oven is only big enough to hold one cookie at a time. You have 12 cookies so you know that you need to use the oven 12 times.</a:t>
            </a:r>
            <a:br>
              <a:rPr lang="en" dirty="0"/>
            </a:br>
            <a:br>
              <a:rPr lang="en" dirty="0"/>
            </a:br>
            <a:endParaRPr dirty="0"/>
          </a:p>
        </p:txBody>
      </p:sp>
      <p:sp>
        <p:nvSpPr>
          <p:cNvPr id="158" name="Google Shape;158;p26"/>
          <p:cNvSpPr txBox="1">
            <a:spLocks noGrp="1"/>
          </p:cNvSpPr>
          <p:nvPr>
            <p:ph type="body" idx="4294967295"/>
          </p:nvPr>
        </p:nvSpPr>
        <p:spPr>
          <a:xfrm>
            <a:off x="0" y="873125"/>
            <a:ext cx="8521700" cy="130492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You’re baking at home, and you don’t know how long the cake should stay in the oven. All you know is that you should keep it in the oven until the top is golden.</a:t>
            </a:r>
            <a:endParaRPr dirty="0"/>
          </a:p>
        </p:txBody>
      </p:sp>
      <p:sp>
        <p:nvSpPr>
          <p:cNvPr id="160" name="Google Shape;160;p26"/>
          <p:cNvSpPr txBox="1"/>
          <p:nvPr/>
        </p:nvSpPr>
        <p:spPr>
          <a:xfrm>
            <a:off x="439075" y="1995517"/>
            <a:ext cx="24027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Open Sans"/>
                <a:ea typeface="Open Sans"/>
                <a:cs typeface="Open Sans"/>
                <a:sym typeface="Open Sans"/>
              </a:rPr>
              <a:t>While Loop</a:t>
            </a:r>
            <a:endParaRPr sz="2400" b="1" dirty="0">
              <a:latin typeface="Open Sans"/>
              <a:ea typeface="Open Sans"/>
              <a:cs typeface="Open Sans"/>
              <a:sym typeface="Open Sans"/>
            </a:endParaRPr>
          </a:p>
        </p:txBody>
      </p:sp>
      <p:sp>
        <p:nvSpPr>
          <p:cNvPr id="161" name="Google Shape;161;p26"/>
          <p:cNvSpPr txBox="1"/>
          <p:nvPr/>
        </p:nvSpPr>
        <p:spPr>
          <a:xfrm>
            <a:off x="439075" y="4103850"/>
            <a:ext cx="24027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Open Sans"/>
                <a:ea typeface="Open Sans"/>
                <a:cs typeface="Open Sans"/>
                <a:sym typeface="Open Sans"/>
              </a:rPr>
              <a:t>For Loop</a:t>
            </a:r>
            <a:endParaRPr sz="2400" b="1" dirty="0">
              <a:latin typeface="Open Sans"/>
              <a:ea typeface="Open Sans"/>
              <a:cs typeface="Open Sans"/>
              <a:sym typeface="Open Sans"/>
            </a:endParaRPr>
          </a:p>
        </p:txBody>
      </p:sp>
      <p:pic>
        <p:nvPicPr>
          <p:cNvPr id="3" name="Picture 2" descr="A picture containing food, drawing&#10;&#10;Description automatically generated">
            <a:extLst>
              <a:ext uri="{FF2B5EF4-FFF2-40B4-BE49-F238E27FC236}">
                <a16:creationId xmlns:a16="http://schemas.microsoft.com/office/drawing/2014/main" id="{9EBFD92B-E310-A942-B897-18A0DF3B76B0}"/>
              </a:ext>
            </a:extLst>
          </p:cNvPr>
          <p:cNvPicPr>
            <a:picLocks noChangeAspect="1"/>
          </p:cNvPicPr>
          <p:nvPr/>
        </p:nvPicPr>
        <p:blipFill>
          <a:blip r:embed="rId3"/>
          <a:stretch>
            <a:fillRect/>
          </a:stretch>
        </p:blipFill>
        <p:spPr>
          <a:xfrm>
            <a:off x="3365274" y="2056730"/>
            <a:ext cx="4749800" cy="723900"/>
          </a:xfrm>
          <a:prstGeom prst="rect">
            <a:avLst/>
          </a:prstGeom>
        </p:spPr>
      </p:pic>
      <p:pic>
        <p:nvPicPr>
          <p:cNvPr id="5" name="Picture 4" descr="A black sign with white text&#10;&#10;Description automatically generated">
            <a:extLst>
              <a:ext uri="{FF2B5EF4-FFF2-40B4-BE49-F238E27FC236}">
                <a16:creationId xmlns:a16="http://schemas.microsoft.com/office/drawing/2014/main" id="{FEA3FAEA-747C-FC41-8D38-213238E9F088}"/>
              </a:ext>
            </a:extLst>
          </p:cNvPr>
          <p:cNvPicPr>
            <a:picLocks noChangeAspect="1"/>
          </p:cNvPicPr>
          <p:nvPr/>
        </p:nvPicPr>
        <p:blipFill>
          <a:blip r:embed="rId4"/>
          <a:stretch>
            <a:fillRect/>
          </a:stretch>
        </p:blipFill>
        <p:spPr>
          <a:xfrm>
            <a:off x="4565424" y="4103850"/>
            <a:ext cx="2349500" cy="723900"/>
          </a:xfrm>
          <a:prstGeom prst="rect">
            <a:avLst/>
          </a:prstGeom>
        </p:spPr>
      </p:pic>
      <p:sp>
        <p:nvSpPr>
          <p:cNvPr id="7" name="Slide Number Placeholder 6">
            <a:extLst>
              <a:ext uri="{FF2B5EF4-FFF2-40B4-BE49-F238E27FC236}">
                <a16:creationId xmlns:a16="http://schemas.microsoft.com/office/drawing/2014/main" id="{9D9A5F73-E9FA-0F44-B399-6ADBF9F5E3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P spid="160" grpId="0"/>
      <p:bldP spid="1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Control flow: While vs. For Loops</a:t>
            </a:r>
            <a:endParaRPr dirty="0"/>
          </a:p>
        </p:txBody>
      </p:sp>
      <p:sp>
        <p:nvSpPr>
          <p:cNvPr id="169" name="Google Shape;169;p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While Loop:</a:t>
            </a:r>
            <a:endParaRPr sz="1800" b="1" dirty="0"/>
          </a:p>
          <a:p>
            <a:pPr marL="457200" lvl="0" indent="-342900" algn="l" rtl="0">
              <a:spcBef>
                <a:spcPts val="1600"/>
              </a:spcBef>
              <a:spcAft>
                <a:spcPts val="0"/>
              </a:spcAft>
              <a:buSzPts val="1800"/>
              <a:buChar char="●"/>
            </a:pPr>
            <a:r>
              <a:rPr lang="en" sz="1800" b="1" dirty="0"/>
              <a:t>When you aren’t sure the exact number of times the loop should iterate</a:t>
            </a:r>
            <a:br>
              <a:rPr lang="en" sz="1800" b="1" dirty="0"/>
            </a:br>
            <a:endParaRPr sz="1800" b="1" dirty="0"/>
          </a:p>
          <a:p>
            <a:pPr marL="457200" lvl="0" indent="-342900" algn="l" rtl="0">
              <a:spcBef>
                <a:spcPts val="0"/>
              </a:spcBef>
              <a:spcAft>
                <a:spcPts val="0"/>
              </a:spcAft>
              <a:buSzPts val="1800"/>
              <a:buChar char="●"/>
            </a:pPr>
            <a:r>
              <a:rPr lang="en" sz="1800" b="1" dirty="0"/>
              <a:t>We weren’t sure how many minutes we needed </a:t>
            </a:r>
            <a:r>
              <a:rPr lang="en-US" sz="1800" b="1" dirty="0"/>
              <a:t>before the cake was ready</a:t>
            </a:r>
            <a:endParaRPr sz="1800" b="1" dirty="0"/>
          </a:p>
          <a:p>
            <a:pPr marL="457200" lvl="0" indent="0" algn="l" rtl="0">
              <a:spcBef>
                <a:spcPts val="1600"/>
              </a:spcBef>
              <a:spcAft>
                <a:spcPts val="1600"/>
              </a:spcAft>
              <a:buNone/>
            </a:pPr>
            <a:r>
              <a:rPr lang="en" sz="1800" b="1" dirty="0"/>
              <a:t> </a:t>
            </a:r>
            <a:endParaRPr sz="1800" b="1" dirty="0"/>
          </a:p>
        </p:txBody>
      </p:sp>
      <p:sp>
        <p:nvSpPr>
          <p:cNvPr id="170" name="Google Shape;170;p27"/>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For Loop:</a:t>
            </a:r>
            <a:endParaRPr sz="1800" b="1" dirty="0"/>
          </a:p>
          <a:p>
            <a:pPr marL="457200" lvl="0" indent="-342900" algn="l" rtl="0">
              <a:spcBef>
                <a:spcPts val="1600"/>
              </a:spcBef>
              <a:spcAft>
                <a:spcPts val="0"/>
              </a:spcAft>
              <a:buSzPts val="1800"/>
              <a:buChar char="●"/>
            </a:pPr>
            <a:r>
              <a:rPr lang="en" sz="1800" b="1" dirty="0"/>
              <a:t>When you know the exact number of  times the loop should iterate </a:t>
            </a:r>
            <a:br>
              <a:rPr lang="en" sz="1800" b="1" dirty="0"/>
            </a:br>
            <a:endParaRPr sz="1800" b="1" dirty="0"/>
          </a:p>
          <a:p>
            <a:pPr marL="457200" lvl="0" indent="-342900" algn="l" rtl="0">
              <a:spcBef>
                <a:spcPts val="0"/>
              </a:spcBef>
              <a:spcAft>
                <a:spcPts val="0"/>
              </a:spcAft>
              <a:buSzPts val="1800"/>
              <a:buChar char="●"/>
            </a:pPr>
            <a:r>
              <a:rPr lang="en" sz="1800" b="1" dirty="0"/>
              <a:t>We knew we needed to put exactly 12 cookies in the oven</a:t>
            </a:r>
            <a:endParaRPr sz="1800" b="1" dirty="0"/>
          </a:p>
        </p:txBody>
      </p:sp>
      <p:sp>
        <p:nvSpPr>
          <p:cNvPr id="2" name="Slide Number Placeholder 1">
            <a:extLst>
              <a:ext uri="{FF2B5EF4-FFF2-40B4-BE49-F238E27FC236}">
                <a16:creationId xmlns:a16="http://schemas.microsoft.com/office/drawing/2014/main" id="{1D18B48D-3F6E-B944-AC31-5C8F6426E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388950"/>
            <a:ext cx="8520600" cy="707400"/>
          </a:xfrm>
          <a:prstGeom prst="rect">
            <a:avLst/>
          </a:prstGeom>
        </p:spPr>
        <p:txBody>
          <a:bodyPr spcFirstLastPara="1" wrap="square" lIns="91425" tIns="91425" rIns="91425" bIns="91425" anchor="t" anchorCtr="0">
            <a:noAutofit/>
          </a:bodyPr>
          <a:lstStyle/>
          <a:p>
            <a:pPr lvl="0"/>
            <a:r>
              <a:rPr lang="en" dirty="0"/>
              <a:t>Control flow: If/Else statements</a:t>
            </a:r>
            <a:endParaRPr dirty="0"/>
          </a:p>
        </p:txBody>
      </p:sp>
      <p:sp>
        <p:nvSpPr>
          <p:cNvPr id="142" name="Google Shape;142;p24"/>
          <p:cNvSpPr txBox="1">
            <a:spLocks noGrp="1"/>
          </p:cNvSpPr>
          <p:nvPr>
            <p:ph type="body" idx="1"/>
          </p:nvPr>
        </p:nvSpPr>
        <p:spPr>
          <a:xfrm>
            <a:off x="311700" y="1067100"/>
            <a:ext cx="8520600" cy="121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dirty="0"/>
              <a:t>Also called </a:t>
            </a:r>
            <a:r>
              <a:rPr lang="en-US" sz="2400" i="1" dirty="0"/>
              <a:t>branching</a:t>
            </a:r>
          </a:p>
          <a:p>
            <a:pPr marL="457200" lvl="0" indent="-381000" algn="l" rtl="0">
              <a:spcBef>
                <a:spcPts val="0"/>
              </a:spcBef>
              <a:spcAft>
                <a:spcPts val="0"/>
              </a:spcAft>
              <a:buSzPts val="2400"/>
              <a:buChar char="●"/>
            </a:pPr>
            <a:r>
              <a:rPr lang="en-US" sz="2400" dirty="0"/>
              <a:t>Making decisions based on </a:t>
            </a:r>
            <a:r>
              <a:rPr lang="en-US" sz="2400" b="1" dirty="0"/>
              <a:t>conditions</a:t>
            </a:r>
            <a:endParaRPr sz="2400" b="1" dirty="0"/>
          </a:p>
        </p:txBody>
      </p:sp>
      <p:pic>
        <p:nvPicPr>
          <p:cNvPr id="8" name="Picture 7" descr="A close up of a logo&#10;&#10;Description automatically generated">
            <a:extLst>
              <a:ext uri="{FF2B5EF4-FFF2-40B4-BE49-F238E27FC236}">
                <a16:creationId xmlns:a16="http://schemas.microsoft.com/office/drawing/2014/main" id="{C2A7706F-A5A4-3048-B508-A4C60E759296}"/>
              </a:ext>
            </a:extLst>
          </p:cNvPr>
          <p:cNvPicPr>
            <a:picLocks noChangeAspect="1"/>
          </p:cNvPicPr>
          <p:nvPr/>
        </p:nvPicPr>
        <p:blipFill>
          <a:blip r:embed="rId3"/>
          <a:stretch>
            <a:fillRect/>
          </a:stretch>
        </p:blipFill>
        <p:spPr>
          <a:xfrm>
            <a:off x="3446705" y="2186176"/>
            <a:ext cx="1878358" cy="2267850"/>
          </a:xfrm>
          <a:prstGeom prst="rect">
            <a:avLst/>
          </a:prstGeom>
        </p:spPr>
      </p:pic>
      <p:sp>
        <p:nvSpPr>
          <p:cNvPr id="2" name="TextBox 1">
            <a:extLst>
              <a:ext uri="{FF2B5EF4-FFF2-40B4-BE49-F238E27FC236}">
                <a16:creationId xmlns:a16="http://schemas.microsoft.com/office/drawing/2014/main" id="{D5D15939-9449-D941-9B8E-CFC4AA71E947}"/>
              </a:ext>
            </a:extLst>
          </p:cNvPr>
          <p:cNvSpPr txBox="1"/>
          <p:nvPr/>
        </p:nvSpPr>
        <p:spPr>
          <a:xfrm>
            <a:off x="701367" y="2610676"/>
            <a:ext cx="2555685" cy="709425"/>
          </a:xfrm>
          <a:prstGeom prst="rect">
            <a:avLst/>
          </a:prstGeom>
          <a:noFill/>
        </p:spPr>
        <p:txBody>
          <a:bodyPr wrap="square" rtlCol="0">
            <a:spAutoFit/>
          </a:bodyPr>
          <a:lstStyle/>
          <a:p>
            <a:pPr lvl="0">
              <a:lnSpc>
                <a:spcPct val="115000"/>
              </a:lnSpc>
              <a:spcBef>
                <a:spcPts val="1600"/>
              </a:spcBef>
              <a:spcAft>
                <a:spcPts val="1600"/>
              </a:spcAft>
              <a:buClr>
                <a:srgbClr val="695D46"/>
              </a:buClr>
              <a:buSzPts val="1800"/>
            </a:pPr>
            <a:r>
              <a:rPr lang="en-GB" sz="1800" dirty="0">
                <a:solidFill>
                  <a:srgbClr val="695D46"/>
                </a:solidFill>
                <a:latin typeface="Open Sans"/>
                <a:ea typeface="Open Sans"/>
                <a:cs typeface="Open Sans"/>
                <a:sym typeface="Open Sans"/>
              </a:rPr>
              <a:t>Do something if a condition is met:</a:t>
            </a:r>
          </a:p>
        </p:txBody>
      </p:sp>
      <p:pic>
        <p:nvPicPr>
          <p:cNvPr id="3" name="Picture 2">
            <a:extLst>
              <a:ext uri="{FF2B5EF4-FFF2-40B4-BE49-F238E27FC236}">
                <a16:creationId xmlns:a16="http://schemas.microsoft.com/office/drawing/2014/main" id="{83C73D9A-51EE-BD4C-B6A7-FDFB42E0A72B}"/>
              </a:ext>
            </a:extLst>
          </p:cNvPr>
          <p:cNvPicPr>
            <a:picLocks noChangeAspect="1"/>
          </p:cNvPicPr>
          <p:nvPr/>
        </p:nvPicPr>
        <p:blipFill>
          <a:blip r:embed="rId4"/>
          <a:stretch>
            <a:fillRect/>
          </a:stretch>
        </p:blipFill>
        <p:spPr>
          <a:xfrm>
            <a:off x="701367" y="3535575"/>
            <a:ext cx="2374900" cy="647700"/>
          </a:xfrm>
          <a:prstGeom prst="rect">
            <a:avLst/>
          </a:prstGeom>
        </p:spPr>
      </p:pic>
      <p:sp>
        <p:nvSpPr>
          <p:cNvPr id="9" name="TextBox 8">
            <a:extLst>
              <a:ext uri="{FF2B5EF4-FFF2-40B4-BE49-F238E27FC236}">
                <a16:creationId xmlns:a16="http://schemas.microsoft.com/office/drawing/2014/main" id="{96312865-5505-8141-A0CC-4455145E4CAB}"/>
              </a:ext>
            </a:extLst>
          </p:cNvPr>
          <p:cNvSpPr txBox="1"/>
          <p:nvPr/>
        </p:nvSpPr>
        <p:spPr>
          <a:xfrm>
            <a:off x="5690539" y="2631341"/>
            <a:ext cx="3224861" cy="709425"/>
          </a:xfrm>
          <a:prstGeom prst="rect">
            <a:avLst/>
          </a:prstGeom>
          <a:noFill/>
        </p:spPr>
        <p:txBody>
          <a:bodyPr wrap="square" rtlCol="0">
            <a:spAutoFit/>
          </a:bodyPr>
          <a:lstStyle/>
          <a:p>
            <a:pPr lvl="0">
              <a:lnSpc>
                <a:spcPct val="115000"/>
              </a:lnSpc>
              <a:spcBef>
                <a:spcPts val="1600"/>
              </a:spcBef>
              <a:spcAft>
                <a:spcPts val="1600"/>
              </a:spcAft>
              <a:buClr>
                <a:srgbClr val="695D46"/>
              </a:buClr>
              <a:buSzPts val="1800"/>
            </a:pPr>
            <a:r>
              <a:rPr lang="en-GB" sz="1800" dirty="0">
                <a:solidFill>
                  <a:srgbClr val="695D46"/>
                </a:solidFill>
                <a:latin typeface="Open Sans"/>
                <a:ea typeface="Open Sans"/>
                <a:cs typeface="Open Sans"/>
                <a:sym typeface="Open Sans"/>
              </a:rPr>
              <a:t>Also do something else when a condition is not met:</a:t>
            </a:r>
          </a:p>
        </p:txBody>
      </p:sp>
      <p:pic>
        <p:nvPicPr>
          <p:cNvPr id="5" name="Picture 4">
            <a:extLst>
              <a:ext uri="{FF2B5EF4-FFF2-40B4-BE49-F238E27FC236}">
                <a16:creationId xmlns:a16="http://schemas.microsoft.com/office/drawing/2014/main" id="{71023669-773C-B14D-BF92-E587C52AB458}"/>
              </a:ext>
            </a:extLst>
          </p:cNvPr>
          <p:cNvPicPr>
            <a:picLocks noChangeAspect="1"/>
          </p:cNvPicPr>
          <p:nvPr/>
        </p:nvPicPr>
        <p:blipFill>
          <a:blip r:embed="rId5"/>
          <a:stretch>
            <a:fillRect/>
          </a:stretch>
        </p:blipFill>
        <p:spPr>
          <a:xfrm>
            <a:off x="5690539" y="3535575"/>
            <a:ext cx="2413000" cy="1168400"/>
          </a:xfrm>
          <a:prstGeom prst="rect">
            <a:avLst/>
          </a:prstGeom>
        </p:spPr>
      </p:pic>
      <p:sp>
        <p:nvSpPr>
          <p:cNvPr id="11" name="Google Shape;160;p26">
            <a:extLst>
              <a:ext uri="{FF2B5EF4-FFF2-40B4-BE49-F238E27FC236}">
                <a16:creationId xmlns:a16="http://schemas.microsoft.com/office/drawing/2014/main" id="{A357F600-EA15-EA44-86CF-F43065D6D60C}"/>
              </a:ext>
            </a:extLst>
          </p:cNvPr>
          <p:cNvSpPr txBox="1"/>
          <p:nvPr/>
        </p:nvSpPr>
        <p:spPr>
          <a:xfrm>
            <a:off x="701367" y="2034840"/>
            <a:ext cx="468364" cy="5005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Open Sans"/>
                <a:ea typeface="Open Sans"/>
                <a:cs typeface="Open Sans"/>
                <a:sym typeface="Open Sans"/>
              </a:rPr>
              <a:t>If</a:t>
            </a:r>
            <a:endParaRPr sz="2400" b="1" dirty="0">
              <a:latin typeface="Open Sans"/>
              <a:ea typeface="Open Sans"/>
              <a:cs typeface="Open Sans"/>
              <a:sym typeface="Open Sans"/>
            </a:endParaRPr>
          </a:p>
        </p:txBody>
      </p:sp>
      <p:sp>
        <p:nvSpPr>
          <p:cNvPr id="12" name="Google Shape;160;p26">
            <a:extLst>
              <a:ext uri="{FF2B5EF4-FFF2-40B4-BE49-F238E27FC236}">
                <a16:creationId xmlns:a16="http://schemas.microsoft.com/office/drawing/2014/main" id="{7BE0FF9C-C81F-A54C-867E-3CCF9901D39F}"/>
              </a:ext>
            </a:extLst>
          </p:cNvPr>
          <p:cNvSpPr txBox="1"/>
          <p:nvPr/>
        </p:nvSpPr>
        <p:spPr>
          <a:xfrm>
            <a:off x="5690540" y="2009910"/>
            <a:ext cx="1338926" cy="5005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Open Sans"/>
                <a:ea typeface="Open Sans"/>
                <a:cs typeface="Open Sans"/>
                <a:sym typeface="Open Sans"/>
              </a:rPr>
              <a:t>If/Else</a:t>
            </a:r>
            <a:endParaRPr sz="2400" b="1" dirty="0">
              <a:latin typeface="Open Sans"/>
              <a:ea typeface="Open Sans"/>
              <a:cs typeface="Open Sans"/>
              <a:sym typeface="Open Sans"/>
            </a:endParaRPr>
          </a:p>
        </p:txBody>
      </p:sp>
      <p:sp>
        <p:nvSpPr>
          <p:cNvPr id="7" name="Slide Number Placeholder 6">
            <a:extLst>
              <a:ext uri="{FF2B5EF4-FFF2-40B4-BE49-F238E27FC236}">
                <a16:creationId xmlns:a16="http://schemas.microsoft.com/office/drawing/2014/main" id="{CB780F99-5DF8-174C-A4F0-0FAE834677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091245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75D5164-D9F5-4416-ABA3-8C71A9953E6C}"/>
              </a:ext>
            </a:extLst>
          </p:cNvPr>
          <p:cNvSpPr>
            <a:spLocks noGrp="1"/>
          </p:cNvSpPr>
          <p:nvPr>
            <p:ph type="title"/>
          </p:nvPr>
        </p:nvSpPr>
        <p:spPr>
          <a:xfrm>
            <a:off x="311700" y="445025"/>
            <a:ext cx="8520600" cy="707400"/>
          </a:xfrm>
        </p:spPr>
        <p:txBody>
          <a:bodyPr/>
          <a:lstStyle/>
          <a:p>
            <a:r>
              <a:rPr lang="en-US" dirty="0"/>
              <a:t>Welcome and congratulations!</a:t>
            </a:r>
          </a:p>
        </p:txBody>
      </p:sp>
      <p:pic>
        <p:nvPicPr>
          <p:cNvPr id="2050" name="Picture 2">
            <a:extLst>
              <a:ext uri="{FF2B5EF4-FFF2-40B4-BE49-F238E27FC236}">
                <a16:creationId xmlns:a16="http://schemas.microsoft.com/office/drawing/2014/main" id="{9541AFA7-E2AB-CC4D-A7BF-AD808A946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577825"/>
            <a:ext cx="6350000" cy="2679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B82CB8C-2E4A-B04F-814B-742818B24E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23420038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Let’s get some practice together!</a:t>
            </a:r>
            <a:endParaRPr dirty="0"/>
          </a:p>
        </p:txBody>
      </p:sp>
      <p:sp>
        <p:nvSpPr>
          <p:cNvPr id="176" name="Google Shape;176;p28"/>
          <p:cNvSpPr txBox="1"/>
          <p:nvPr/>
        </p:nvSpPr>
        <p:spPr>
          <a:xfrm>
            <a:off x="1130850" y="2653100"/>
            <a:ext cx="6933000" cy="17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Open Sans"/>
                <a:ea typeface="Open Sans"/>
                <a:cs typeface="Open Sans"/>
                <a:sym typeface="Open Sans"/>
              </a:rPr>
              <a:t>Karel Hospital Problem</a:t>
            </a:r>
            <a:endParaRPr sz="2400" dirty="0">
              <a:solidFill>
                <a:schemeClr val="lt1"/>
              </a:solidFill>
              <a:latin typeface="Open Sans"/>
              <a:ea typeface="Open Sans"/>
              <a:cs typeface="Open Sans"/>
              <a:sym typeface="Open Sans"/>
            </a:endParaRPr>
          </a:p>
        </p:txBody>
      </p:sp>
      <p:sp>
        <p:nvSpPr>
          <p:cNvPr id="2" name="Slide Number Placeholder 1">
            <a:extLst>
              <a:ext uri="{FF2B5EF4-FFF2-40B4-BE49-F238E27FC236}">
                <a16:creationId xmlns:a16="http://schemas.microsoft.com/office/drawing/2014/main" id="{411A452D-A271-6F44-AE92-CDE951C47D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2">
            <a:extLst>
              <a:ext uri="{FF2B5EF4-FFF2-40B4-BE49-F238E27FC236}">
                <a16:creationId xmlns:a16="http://schemas.microsoft.com/office/drawing/2014/main" id="{6EF46E8D-361F-0A4A-9A19-5751B7CBCF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29" b="91258" l="9657" r="89700">
                        <a14:foregroundMark x1="34979" y1="23028" x2="34979" y2="23028"/>
                        <a14:foregroundMark x1="36910" y1="23028" x2="36910" y2="23028"/>
                        <a14:foregroundMark x1="32403" y1="8742" x2="32403" y2="8742"/>
                        <a14:foregroundMark x1="60515" y1="67591" x2="60515" y2="67591"/>
                        <a14:foregroundMark x1="56867" y1="66311" x2="56867" y2="66311"/>
                        <a14:foregroundMark x1="60515" y1="91258" x2="60515" y2="91258"/>
                      </a14:backgroundRemoval>
                    </a14:imgEffect>
                  </a14:imgLayer>
                </a14:imgProps>
              </a:ext>
              <a:ext uri="{28A0092B-C50C-407E-A947-70E740481C1C}">
                <a14:useLocalDpi xmlns:a14="http://schemas.microsoft.com/office/drawing/2010/main" val="0"/>
              </a:ext>
            </a:extLst>
          </a:blip>
          <a:srcRect/>
          <a:stretch>
            <a:fillRect/>
          </a:stretch>
        </p:blipFill>
        <p:spPr bwMode="auto">
          <a:xfrm>
            <a:off x="3943590" y="3347167"/>
            <a:ext cx="1307520" cy="1316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301C37C-C6EF-D94F-8E0B-D5D9F0A7CFA7}"/>
              </a:ext>
            </a:extLst>
          </p:cNvPr>
          <p:cNvPicPr>
            <a:picLocks noChangeAspect="1"/>
          </p:cNvPicPr>
          <p:nvPr/>
        </p:nvPicPr>
        <p:blipFill rotWithShape="1">
          <a:blip r:embed="rId3"/>
          <a:srcRect r="16440"/>
          <a:stretch/>
        </p:blipFill>
        <p:spPr>
          <a:xfrm>
            <a:off x="4067413" y="1067099"/>
            <a:ext cx="4953745" cy="2839307"/>
          </a:xfrm>
          <a:prstGeom prst="rect">
            <a:avLst/>
          </a:prstGeom>
        </p:spPr>
      </p:pic>
      <p:sp>
        <p:nvSpPr>
          <p:cNvPr id="141" name="Google Shape;141;p24"/>
          <p:cNvSpPr txBox="1">
            <a:spLocks noGrp="1"/>
          </p:cNvSpPr>
          <p:nvPr>
            <p:ph type="title"/>
          </p:nvPr>
        </p:nvSpPr>
        <p:spPr>
          <a:xfrm>
            <a:off x="311700" y="3889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Skeleton Code</a:t>
            </a:r>
            <a:endParaRPr dirty="0"/>
          </a:p>
        </p:txBody>
      </p:sp>
      <p:sp>
        <p:nvSpPr>
          <p:cNvPr id="142" name="Google Shape;142;p24"/>
          <p:cNvSpPr txBox="1">
            <a:spLocks noGrp="1"/>
          </p:cNvSpPr>
          <p:nvPr>
            <p:ph type="body" idx="1"/>
          </p:nvPr>
        </p:nvSpPr>
        <p:spPr>
          <a:xfrm>
            <a:off x="311700" y="1067099"/>
            <a:ext cx="3771033" cy="3131825"/>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dirty="0"/>
              <a:t>The outer structure of the code with no functionality</a:t>
            </a:r>
          </a:p>
          <a:p>
            <a:pPr marL="76200" lvl="0" indent="0" algn="l" rtl="0">
              <a:spcBef>
                <a:spcPts val="0"/>
              </a:spcBef>
              <a:spcAft>
                <a:spcPts val="0"/>
              </a:spcAft>
              <a:buSzPts val="2400"/>
              <a:buNone/>
            </a:pPr>
            <a:endParaRPr lang="en-US" dirty="0"/>
          </a:p>
          <a:p>
            <a:pPr marL="419100">
              <a:buSzPts val="2400"/>
            </a:pPr>
            <a:r>
              <a:rPr lang="en-US" dirty="0"/>
              <a:t>Similar across different programs</a:t>
            </a:r>
          </a:p>
          <a:p>
            <a:pPr marL="76200" lvl="0" indent="0" algn="l" rtl="0">
              <a:spcBef>
                <a:spcPts val="0"/>
              </a:spcBef>
              <a:spcAft>
                <a:spcPts val="0"/>
              </a:spcAft>
              <a:buSzPts val="2400"/>
              <a:buNone/>
            </a:pPr>
            <a:endParaRPr lang="en-US" dirty="0"/>
          </a:p>
          <a:p>
            <a:pPr marL="0" lvl="0" indent="0" algn="l" rtl="0">
              <a:spcBef>
                <a:spcPts val="1600"/>
              </a:spcBef>
              <a:spcAft>
                <a:spcPts val="1600"/>
              </a:spcAft>
              <a:buNone/>
            </a:pPr>
            <a:endParaRPr dirty="0"/>
          </a:p>
        </p:txBody>
      </p:sp>
      <p:sp>
        <p:nvSpPr>
          <p:cNvPr id="4" name="Rectangle 3">
            <a:extLst>
              <a:ext uri="{FF2B5EF4-FFF2-40B4-BE49-F238E27FC236}">
                <a16:creationId xmlns:a16="http://schemas.microsoft.com/office/drawing/2014/main" id="{BB9B5B43-DEC3-914D-90A7-354E7A8F2740}"/>
              </a:ext>
            </a:extLst>
          </p:cNvPr>
          <p:cNvSpPr/>
          <p:nvPr/>
        </p:nvSpPr>
        <p:spPr>
          <a:xfrm>
            <a:off x="4502225" y="1375053"/>
            <a:ext cx="2483791" cy="298939"/>
          </a:xfrm>
          <a:prstGeom prst="rect">
            <a:avLst/>
          </a:prstGeom>
          <a:noFill/>
          <a:ln>
            <a:solidFill>
              <a:srgbClr val="EF6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B102E1B-9A4C-4F4E-B522-9643556DA874}"/>
              </a:ext>
            </a:extLst>
          </p:cNvPr>
          <p:cNvSpPr/>
          <p:nvPr/>
        </p:nvSpPr>
        <p:spPr>
          <a:xfrm>
            <a:off x="4502225" y="1983697"/>
            <a:ext cx="4422319" cy="1278882"/>
          </a:xfrm>
          <a:prstGeom prst="rect">
            <a:avLst/>
          </a:prstGeom>
          <a:noFill/>
          <a:ln>
            <a:solidFill>
              <a:srgbClr val="EF6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152253-8956-9847-BCC0-094616D3FB25}"/>
              </a:ext>
            </a:extLst>
          </p:cNvPr>
          <p:cNvSpPr/>
          <p:nvPr/>
        </p:nvSpPr>
        <p:spPr>
          <a:xfrm>
            <a:off x="4502226" y="3333153"/>
            <a:ext cx="2037564" cy="419546"/>
          </a:xfrm>
          <a:prstGeom prst="rect">
            <a:avLst/>
          </a:prstGeom>
          <a:noFill/>
          <a:ln>
            <a:solidFill>
              <a:srgbClr val="EF6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7D95470-A6D0-FE45-9B5A-865887D28F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53613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02F4-0AED-3F49-9C55-CF8EA11A121C}"/>
              </a:ext>
            </a:extLst>
          </p:cNvPr>
          <p:cNvSpPr>
            <a:spLocks noGrp="1"/>
          </p:cNvSpPr>
          <p:nvPr>
            <p:ph type="title"/>
          </p:nvPr>
        </p:nvSpPr>
        <p:spPr/>
        <p:txBody>
          <a:bodyPr/>
          <a:lstStyle/>
          <a:p>
            <a:r>
              <a:rPr lang="en-US" dirty="0"/>
              <a:t>Hospital Karel</a:t>
            </a:r>
          </a:p>
        </p:txBody>
      </p:sp>
      <p:pic>
        <p:nvPicPr>
          <p:cNvPr id="2050" name="Picture 2">
            <a:extLst>
              <a:ext uri="{FF2B5EF4-FFF2-40B4-BE49-F238E27FC236}">
                <a16:creationId xmlns:a16="http://schemas.microsoft.com/office/drawing/2014/main" id="{B3DA7084-0A3B-7749-B5F1-0CC48A27E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777" y="2825298"/>
            <a:ext cx="4695093" cy="2109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444DE0-228B-AD46-A7C7-DBA337D15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52425"/>
            <a:ext cx="4146550" cy="18351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9749B3F-5FE5-FE41-9B5C-348177A7D395}"/>
              </a:ext>
            </a:extLst>
          </p:cNvPr>
          <p:cNvCxnSpPr>
            <a:cxnSpLocks/>
            <a:stCxn id="2052" idx="3"/>
            <a:endCxn id="2050" idx="0"/>
          </p:cNvCxnSpPr>
          <p:nvPr/>
        </p:nvCxnSpPr>
        <p:spPr>
          <a:xfrm>
            <a:off x="4458250" y="2070000"/>
            <a:ext cx="2259074" cy="755298"/>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9A99159D-3D5E-AD49-8265-0B8B6D2FFC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754744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Wrap Up Announcements</a:t>
            </a:r>
            <a:endParaRPr/>
          </a:p>
        </p:txBody>
      </p:sp>
      <p:sp>
        <p:nvSpPr>
          <p:cNvPr id="212" name="Google Shape;212;p34"/>
          <p:cNvSpPr txBox="1"/>
          <p:nvPr/>
        </p:nvSpPr>
        <p:spPr>
          <a:xfrm>
            <a:off x="4757160" y="1152475"/>
            <a:ext cx="407514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Font typeface="Proxima Nova"/>
              <a:buChar char="●"/>
            </a:pPr>
            <a:r>
              <a:rPr lang="en" sz="1800" dirty="0">
                <a:solidFill>
                  <a:srgbClr val="595959"/>
                </a:solidFill>
                <a:latin typeface="Proxima Nova"/>
                <a:ea typeface="Proxima Nova"/>
                <a:cs typeface="Proxima Nova"/>
                <a:sym typeface="Proxima Nova"/>
              </a:rPr>
              <a:t>Section forum: Post on the forum so that everyone can learn together!</a:t>
            </a:r>
          </a:p>
          <a:p>
            <a:pPr marL="457200" lvl="0" indent="-342900" algn="l" rtl="0">
              <a:lnSpc>
                <a:spcPct val="115000"/>
              </a:lnSpc>
              <a:spcBef>
                <a:spcPts val="0"/>
              </a:spcBef>
              <a:spcAft>
                <a:spcPts val="0"/>
              </a:spcAft>
              <a:buClr>
                <a:srgbClr val="595959"/>
              </a:buClr>
              <a:buSzPts val="1800"/>
              <a:buFont typeface="Proxima Nova"/>
              <a:buChar char="●"/>
            </a:pPr>
            <a:endParaRPr lang="en-US" sz="1800" dirty="0">
              <a:solidFill>
                <a:srgbClr val="595959"/>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595959"/>
              </a:buClr>
              <a:buSzPts val="1800"/>
              <a:buFont typeface="Proxima Nova"/>
              <a:buChar char="●"/>
            </a:pPr>
            <a:r>
              <a:rPr lang="en-US" sz="1800" dirty="0">
                <a:solidFill>
                  <a:srgbClr val="595959"/>
                </a:solidFill>
                <a:latin typeface="Proxima Nova"/>
                <a:ea typeface="Proxima Nova"/>
                <a:cs typeface="Proxima Nova"/>
                <a:sym typeface="Proxima Nova"/>
              </a:rPr>
              <a:t>Something I did well, something I can do better?</a:t>
            </a:r>
          </a:p>
          <a:p>
            <a:pPr marL="114300" lvl="0" algn="l" rtl="0">
              <a:lnSpc>
                <a:spcPct val="115000"/>
              </a:lnSpc>
              <a:spcBef>
                <a:spcPts val="0"/>
              </a:spcBef>
              <a:spcAft>
                <a:spcPts val="0"/>
              </a:spcAft>
              <a:buClr>
                <a:srgbClr val="595959"/>
              </a:buClr>
              <a:buSzPts val="1800"/>
            </a:pPr>
            <a:endParaRPr sz="1800" dirty="0">
              <a:solidFill>
                <a:srgbClr val="595959"/>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595959"/>
              </a:buClr>
              <a:buSzPts val="1800"/>
              <a:buFont typeface="Proxima Nova"/>
              <a:buChar char="●"/>
            </a:pPr>
            <a:r>
              <a:rPr lang="en" sz="1800" dirty="0">
                <a:solidFill>
                  <a:srgbClr val="595959"/>
                </a:solidFill>
                <a:latin typeface="Proxima Nova"/>
                <a:ea typeface="Proxima Nova"/>
                <a:cs typeface="Proxima Nova"/>
                <a:sym typeface="Proxima Nova"/>
              </a:rPr>
              <a:t>Meeting next week, same time and same link! </a:t>
            </a:r>
            <a:endParaRPr sz="1800" dirty="0">
              <a:solidFill>
                <a:srgbClr val="595959"/>
              </a:solidFill>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7E4DDB8C-ED90-3641-960F-779EDD01B8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descr="Graphical user interface, text, application&#10;&#10;Description automatically generated">
            <a:extLst>
              <a:ext uri="{FF2B5EF4-FFF2-40B4-BE49-F238E27FC236}">
                <a16:creationId xmlns:a16="http://schemas.microsoft.com/office/drawing/2014/main" id="{DFC52430-7F6F-8C40-9306-C93AC01B56B7}"/>
              </a:ext>
            </a:extLst>
          </p:cNvPr>
          <p:cNvPicPr>
            <a:picLocks noChangeAspect="1"/>
          </p:cNvPicPr>
          <p:nvPr/>
        </p:nvPicPr>
        <p:blipFill>
          <a:blip r:embed="rId3"/>
          <a:stretch>
            <a:fillRect/>
          </a:stretch>
        </p:blipFill>
        <p:spPr>
          <a:xfrm>
            <a:off x="311700" y="1153946"/>
            <a:ext cx="4445460" cy="3706071"/>
          </a:xfrm>
          <a:prstGeom prst="rect">
            <a:avLst/>
          </a:prstGeom>
        </p:spPr>
      </p:pic>
      <p:sp>
        <p:nvSpPr>
          <p:cNvPr id="12" name="Freeform 11">
            <a:extLst>
              <a:ext uri="{FF2B5EF4-FFF2-40B4-BE49-F238E27FC236}">
                <a16:creationId xmlns:a16="http://schemas.microsoft.com/office/drawing/2014/main" id="{B91A3CB0-B5BC-104D-B27D-2DD23B52C2C5}"/>
              </a:ext>
            </a:extLst>
          </p:cNvPr>
          <p:cNvSpPr/>
          <p:nvPr/>
        </p:nvSpPr>
        <p:spPr>
          <a:xfrm>
            <a:off x="4637837" y="1426464"/>
            <a:ext cx="387705" cy="1435514"/>
          </a:xfrm>
          <a:custGeom>
            <a:avLst/>
            <a:gdLst>
              <a:gd name="connsiteX0" fmla="*/ 387705 w 387705"/>
              <a:gd name="connsiteY0" fmla="*/ 0 h 1435514"/>
              <a:gd name="connsiteX1" fmla="*/ 292608 w 387705"/>
              <a:gd name="connsiteY1" fmla="*/ 1243584 h 1435514"/>
              <a:gd name="connsiteX2" fmla="*/ 0 w 387705"/>
              <a:gd name="connsiteY2" fmla="*/ 1411834 h 1435514"/>
            </a:gdLst>
            <a:ahLst/>
            <a:cxnLst>
              <a:cxn ang="0">
                <a:pos x="connsiteX0" y="connsiteY0"/>
              </a:cxn>
              <a:cxn ang="0">
                <a:pos x="connsiteX1" y="connsiteY1"/>
              </a:cxn>
              <a:cxn ang="0">
                <a:pos x="connsiteX2" y="connsiteY2"/>
              </a:cxn>
            </a:cxnLst>
            <a:rect l="l" t="t" r="r" b="b"/>
            <a:pathLst>
              <a:path w="387705" h="1435514">
                <a:moveTo>
                  <a:pt x="387705" y="0"/>
                </a:moveTo>
                <a:cubicBezTo>
                  <a:pt x="372465" y="504139"/>
                  <a:pt x="357225" y="1008278"/>
                  <a:pt x="292608" y="1243584"/>
                </a:cubicBezTo>
                <a:cubicBezTo>
                  <a:pt x="227991" y="1478890"/>
                  <a:pt x="113995" y="1445362"/>
                  <a:pt x="0" y="1411834"/>
                </a:cubicBezTo>
              </a:path>
            </a:pathLst>
          </a:cu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See you next week!</a:t>
            </a:r>
            <a:endParaRPr dirty="0"/>
          </a:p>
        </p:txBody>
      </p:sp>
      <p:sp>
        <p:nvSpPr>
          <p:cNvPr id="117" name="Google Shape;117;p2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Section 1: Karel the Robot</a:t>
            </a:r>
            <a:endParaRPr dirty="0"/>
          </a:p>
        </p:txBody>
      </p:sp>
    </p:spTree>
    <p:extLst>
      <p:ext uri="{BB962C8B-B14F-4D97-AF65-F5344CB8AC3E}">
        <p14:creationId xmlns:p14="http://schemas.microsoft.com/office/powerpoint/2010/main" val="304709816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an online Section?</a:t>
            </a:r>
            <a:endParaRPr dirty="0"/>
          </a:p>
        </p:txBody>
      </p:sp>
      <p:sp>
        <p:nvSpPr>
          <p:cNvPr id="73" name="Google Shape;73;p14"/>
          <p:cNvSpPr txBox="1">
            <a:spLocks noGrp="1"/>
          </p:cNvSpPr>
          <p:nvPr>
            <p:ph type="body" idx="1"/>
          </p:nvPr>
        </p:nvSpPr>
        <p:spPr>
          <a:xfrm>
            <a:off x="311700" y="1266324"/>
            <a:ext cx="8520600" cy="86422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Proxima Nova"/>
              <a:buChar char="●"/>
            </a:pPr>
            <a:r>
              <a:rPr lang="en" dirty="0">
                <a:solidFill>
                  <a:srgbClr val="595959"/>
                </a:solidFill>
                <a:latin typeface="Proxima Nova"/>
                <a:ea typeface="Proxima Nova"/>
                <a:cs typeface="Proxima Nova"/>
                <a:sym typeface="Proxima Nova"/>
              </a:rPr>
              <a:t>A more intimate, one-on-one </a:t>
            </a:r>
            <a:r>
              <a:rPr lang="en-US" dirty="0">
                <a:solidFill>
                  <a:srgbClr val="595959"/>
                </a:solidFill>
                <a:latin typeface="Proxima Nova"/>
                <a:ea typeface="Proxima Nova"/>
                <a:cs typeface="Proxima Nova"/>
                <a:sym typeface="Proxima Nova"/>
              </a:rPr>
              <a:t>environment </a:t>
            </a:r>
            <a:r>
              <a:rPr lang="en" dirty="0">
                <a:solidFill>
                  <a:srgbClr val="595959"/>
                </a:solidFill>
                <a:latin typeface="Proxima Nova"/>
                <a:ea typeface="Proxima Nova"/>
                <a:cs typeface="Proxima Nova"/>
                <a:sym typeface="Proxima Nova"/>
              </a:rPr>
              <a:t>for you to get a recap of this week’s content, ask any questions, and work through an example together!</a:t>
            </a:r>
            <a:endParaRPr dirty="0"/>
          </a:p>
        </p:txBody>
      </p:sp>
      <p:pic>
        <p:nvPicPr>
          <p:cNvPr id="3" name="Graphic 2" descr="Boardroom">
            <a:extLst>
              <a:ext uri="{FF2B5EF4-FFF2-40B4-BE49-F238E27FC236}">
                <a16:creationId xmlns:a16="http://schemas.microsoft.com/office/drawing/2014/main" id="{99A43854-71C7-C14B-8805-06AF1EBD0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26" y="2361438"/>
            <a:ext cx="1709928" cy="1709928"/>
          </a:xfrm>
          <a:prstGeom prst="rect">
            <a:avLst/>
          </a:prstGeom>
        </p:spPr>
      </p:pic>
      <p:pic>
        <p:nvPicPr>
          <p:cNvPr id="5" name="Graphic 4" descr="Questions">
            <a:extLst>
              <a:ext uri="{FF2B5EF4-FFF2-40B4-BE49-F238E27FC236}">
                <a16:creationId xmlns:a16="http://schemas.microsoft.com/office/drawing/2014/main" id="{657AA7E7-C8DB-0D42-AD52-F9372480A4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7036" y="2361438"/>
            <a:ext cx="1709928" cy="1709928"/>
          </a:xfrm>
          <a:prstGeom prst="rect">
            <a:avLst/>
          </a:prstGeom>
        </p:spPr>
      </p:pic>
      <p:pic>
        <p:nvPicPr>
          <p:cNvPr id="9" name="Graphic 8" descr="Workflow">
            <a:extLst>
              <a:ext uri="{FF2B5EF4-FFF2-40B4-BE49-F238E27FC236}">
                <a16:creationId xmlns:a16="http://schemas.microsoft.com/office/drawing/2014/main" id="{92FAA865-665D-F94C-A26D-5B14F8B04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4446" y="2361438"/>
            <a:ext cx="1709928" cy="1709928"/>
          </a:xfrm>
          <a:prstGeom prst="rect">
            <a:avLst/>
          </a:prstGeom>
        </p:spPr>
      </p:pic>
      <p:sp>
        <p:nvSpPr>
          <p:cNvPr id="2" name="Slide Number Placeholder 1">
            <a:extLst>
              <a:ext uri="{FF2B5EF4-FFF2-40B4-BE49-F238E27FC236}">
                <a16:creationId xmlns:a16="http://schemas.microsoft.com/office/drawing/2014/main" id="{0A1C67EB-310E-5747-BE99-54E0C0D2A8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63750" y="668807"/>
            <a:ext cx="4045200" cy="8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little bit about me</a:t>
            </a:r>
            <a:endParaRPr dirty="0"/>
          </a:p>
        </p:txBody>
      </p:sp>
      <p:pic>
        <p:nvPicPr>
          <p:cNvPr id="3074" name="Picture 2" descr="PhD STUDENTSHIP IN MATERIALS CHEMISTRY: New Solid State ...">
            <a:extLst>
              <a:ext uri="{FF2B5EF4-FFF2-40B4-BE49-F238E27FC236}">
                <a16:creationId xmlns:a16="http://schemas.microsoft.com/office/drawing/2014/main" id="{6900F619-F672-E341-987A-F6248E2367B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000" b="90000" l="10000" r="90000">
                        <a14:foregroundMark x1="41200" y1="10400" x2="59200" y2="11600"/>
                        <a14:foregroundMark x1="51200" y1="8000" x2="51200" y2="8000"/>
                      </a14:backgroundRemoval>
                    </a14:imgEffect>
                  </a14:imgLayer>
                </a14:imgProps>
              </a:ext>
              <a:ext uri="{28A0092B-C50C-407E-A947-70E740481C1C}">
                <a14:useLocalDpi xmlns:a14="http://schemas.microsoft.com/office/drawing/2010/main" val="0"/>
              </a:ext>
            </a:extLst>
          </a:blip>
          <a:srcRect b="23926"/>
          <a:stretch/>
        </p:blipFill>
        <p:spPr bwMode="auto">
          <a:xfrm>
            <a:off x="5312249" y="583027"/>
            <a:ext cx="1534900" cy="1167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s - Brand - University of St Andrews">
            <a:extLst>
              <a:ext uri="{FF2B5EF4-FFF2-40B4-BE49-F238E27FC236}">
                <a16:creationId xmlns:a16="http://schemas.microsoft.com/office/drawing/2014/main" id="{EC707398-2F32-C44A-B440-5E31FF474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149" y="189166"/>
            <a:ext cx="1963582" cy="24544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standing next to a race car&#10;&#10;Description automatically generated with medium confidence">
            <a:extLst>
              <a:ext uri="{FF2B5EF4-FFF2-40B4-BE49-F238E27FC236}">
                <a16:creationId xmlns:a16="http://schemas.microsoft.com/office/drawing/2014/main" id="{17495C0F-9EE7-0448-A183-E5ECB0C941FC}"/>
              </a:ext>
            </a:extLst>
          </p:cNvPr>
          <p:cNvPicPr>
            <a:picLocks noChangeAspect="1"/>
          </p:cNvPicPr>
          <p:nvPr/>
        </p:nvPicPr>
        <p:blipFill>
          <a:blip r:embed="rId6"/>
          <a:stretch>
            <a:fillRect/>
          </a:stretch>
        </p:blipFill>
        <p:spPr>
          <a:xfrm>
            <a:off x="4894646" y="3169361"/>
            <a:ext cx="2076209" cy="1557157"/>
          </a:xfrm>
          <a:prstGeom prst="rect">
            <a:avLst/>
          </a:prstGeom>
          <a:ln>
            <a:noFill/>
          </a:ln>
          <a:effectLst>
            <a:softEdge rad="112500"/>
          </a:effectLst>
        </p:spPr>
      </p:pic>
      <p:sp>
        <p:nvSpPr>
          <p:cNvPr id="10" name="TextBox 9">
            <a:extLst>
              <a:ext uri="{FF2B5EF4-FFF2-40B4-BE49-F238E27FC236}">
                <a16:creationId xmlns:a16="http://schemas.microsoft.com/office/drawing/2014/main" id="{39E6E1F5-2FB1-C04A-A7F8-F1D691EDC00F}"/>
              </a:ext>
            </a:extLst>
          </p:cNvPr>
          <p:cNvSpPr txBox="1"/>
          <p:nvPr/>
        </p:nvSpPr>
        <p:spPr>
          <a:xfrm>
            <a:off x="1007794" y="3939114"/>
            <a:ext cx="2557111" cy="646331"/>
          </a:xfrm>
          <a:prstGeom prst="rect">
            <a:avLst/>
          </a:prstGeom>
          <a:noFill/>
        </p:spPr>
        <p:txBody>
          <a:bodyPr wrap="none" rtlCol="0">
            <a:spAutoFit/>
          </a:bodyPr>
          <a:lstStyle/>
          <a:p>
            <a:pPr algn="ctr"/>
            <a:r>
              <a:rPr lang="en-US" sz="1800" dirty="0">
                <a:solidFill>
                  <a:srgbClr val="595959"/>
                </a:solidFill>
              </a:rPr>
              <a:t>Grew up in 🇲🇨 </a:t>
            </a:r>
          </a:p>
          <a:p>
            <a:pPr algn="ctr"/>
            <a:r>
              <a:rPr lang="en-US" sz="1800" dirty="0">
                <a:solidFill>
                  <a:srgbClr val="595959"/>
                </a:solidFill>
              </a:rPr>
              <a:t>Originally from 🇬🇧 🇮🇹 🇨🇦</a:t>
            </a:r>
          </a:p>
        </p:txBody>
      </p:sp>
      <p:pic>
        <p:nvPicPr>
          <p:cNvPr id="12" name="Picture 11">
            <a:extLst>
              <a:ext uri="{FF2B5EF4-FFF2-40B4-BE49-F238E27FC236}">
                <a16:creationId xmlns:a16="http://schemas.microsoft.com/office/drawing/2014/main" id="{D48C3040-B2ED-774B-8A54-36EC6B4A2394}"/>
              </a:ext>
            </a:extLst>
          </p:cNvPr>
          <p:cNvPicPr>
            <a:picLocks noChangeAspect="1"/>
          </p:cNvPicPr>
          <p:nvPr/>
        </p:nvPicPr>
        <p:blipFill>
          <a:blip r:embed="rId7"/>
          <a:stretch>
            <a:fillRect/>
          </a:stretch>
        </p:blipFill>
        <p:spPr>
          <a:xfrm>
            <a:off x="6995160" y="3160534"/>
            <a:ext cx="2076209" cy="1557157"/>
          </a:xfrm>
          <a:prstGeom prst="rect">
            <a:avLst/>
          </a:prstGeom>
          <a:ln>
            <a:noFill/>
          </a:ln>
          <a:effectLst>
            <a:softEdge rad="112500"/>
          </a:effectLst>
        </p:spPr>
      </p:pic>
      <p:pic>
        <p:nvPicPr>
          <p:cNvPr id="3078" name="Picture 6">
            <a:extLst>
              <a:ext uri="{FF2B5EF4-FFF2-40B4-BE49-F238E27FC236}">
                <a16:creationId xmlns:a16="http://schemas.microsoft.com/office/drawing/2014/main" id="{65B752DE-00D6-8943-B100-50B426A86C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5232" y="2756264"/>
            <a:ext cx="1717244" cy="4439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ewDay Reviews | Read Customer Service Reviews of newday ...">
            <a:extLst>
              <a:ext uri="{FF2B5EF4-FFF2-40B4-BE49-F238E27FC236}">
                <a16:creationId xmlns:a16="http://schemas.microsoft.com/office/drawing/2014/main" id="{EE4F4A51-8053-3E45-9E52-90CEEB6F551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940" b="89458" l="2817" r="95016">
                        <a14:foregroundMark x1="7584" y1="16566" x2="7584" y2="16566"/>
                        <a14:foregroundMark x1="2925" y1="48494" x2="2925" y2="48494"/>
                        <a14:foregroundMark x1="89057" y1="71386" x2="89057" y2="71386"/>
                        <a14:foregroundMark x1="95016" y1="49699" x2="95016" y2="49699"/>
                        <a14:foregroundMark x1="86674" y1="88855" x2="86674" y2="88855"/>
                      </a14:backgroundRemoval>
                    </a14:imgEffect>
                  </a14:imgLayer>
                </a14:imgProps>
              </a:ext>
              <a:ext uri="{28A0092B-C50C-407E-A947-70E740481C1C}">
                <a14:useLocalDpi xmlns:a14="http://schemas.microsoft.com/office/drawing/2010/main" val="0"/>
              </a:ext>
            </a:extLst>
          </a:blip>
          <a:srcRect/>
          <a:stretch>
            <a:fillRect/>
          </a:stretch>
        </p:blipFill>
        <p:spPr bwMode="auto">
          <a:xfrm>
            <a:off x="7248632" y="2794396"/>
            <a:ext cx="1463771" cy="5265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31AAEF-01D5-7C42-83BC-7E32EAB3AD86}"/>
              </a:ext>
            </a:extLst>
          </p:cNvPr>
          <p:cNvSpPr txBox="1"/>
          <p:nvPr/>
        </p:nvSpPr>
        <p:spPr>
          <a:xfrm>
            <a:off x="5244958" y="155372"/>
            <a:ext cx="1657826" cy="523220"/>
          </a:xfrm>
          <a:prstGeom prst="rect">
            <a:avLst/>
          </a:prstGeom>
          <a:noFill/>
        </p:spPr>
        <p:txBody>
          <a:bodyPr wrap="none" rtlCol="0">
            <a:spAutoFit/>
          </a:bodyPr>
          <a:lstStyle/>
          <a:p>
            <a:pPr algn="ctr"/>
            <a:r>
              <a:rPr lang="en-US" dirty="0">
                <a:solidFill>
                  <a:schemeClr val="bg1"/>
                </a:solidFill>
              </a:rPr>
              <a:t>BSc</a:t>
            </a:r>
          </a:p>
          <a:p>
            <a:pPr algn="ctr"/>
            <a:r>
              <a:rPr lang="en-US" dirty="0">
                <a:solidFill>
                  <a:schemeClr val="bg1"/>
                </a:solidFill>
              </a:rPr>
              <a:t>Computer Science</a:t>
            </a:r>
          </a:p>
        </p:txBody>
      </p:sp>
      <p:sp>
        <p:nvSpPr>
          <p:cNvPr id="21" name="TextBox 20">
            <a:extLst>
              <a:ext uri="{FF2B5EF4-FFF2-40B4-BE49-F238E27FC236}">
                <a16:creationId xmlns:a16="http://schemas.microsoft.com/office/drawing/2014/main" id="{9BA35339-016D-D64C-90E1-7F12C6A5F561}"/>
              </a:ext>
            </a:extLst>
          </p:cNvPr>
          <p:cNvSpPr txBox="1"/>
          <p:nvPr/>
        </p:nvSpPr>
        <p:spPr>
          <a:xfrm>
            <a:off x="6902784" y="145587"/>
            <a:ext cx="1768433" cy="523220"/>
          </a:xfrm>
          <a:prstGeom prst="rect">
            <a:avLst/>
          </a:prstGeom>
          <a:noFill/>
        </p:spPr>
        <p:txBody>
          <a:bodyPr wrap="none" rtlCol="0">
            <a:spAutoFit/>
          </a:bodyPr>
          <a:lstStyle/>
          <a:p>
            <a:pPr algn="ctr"/>
            <a:r>
              <a:rPr lang="en-US" dirty="0">
                <a:solidFill>
                  <a:schemeClr val="bg1"/>
                </a:solidFill>
              </a:rPr>
              <a:t>Master’s</a:t>
            </a:r>
          </a:p>
          <a:p>
            <a:pPr algn="ctr"/>
            <a:r>
              <a:rPr lang="en-US" dirty="0">
                <a:solidFill>
                  <a:schemeClr val="bg1"/>
                </a:solidFill>
              </a:rPr>
              <a:t>Artificial Intelligence</a:t>
            </a:r>
          </a:p>
        </p:txBody>
      </p:sp>
      <p:sp>
        <p:nvSpPr>
          <p:cNvPr id="2" name="Slide Number Placeholder 1">
            <a:extLst>
              <a:ext uri="{FF2B5EF4-FFF2-40B4-BE49-F238E27FC236}">
                <a16:creationId xmlns:a16="http://schemas.microsoft.com/office/drawing/2014/main" id="{D46A1C3F-2120-574C-8096-6918183BB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4" descr="A person holding a microphone&#10;&#10;Description automatically generated with medium confidence">
            <a:extLst>
              <a:ext uri="{FF2B5EF4-FFF2-40B4-BE49-F238E27FC236}">
                <a16:creationId xmlns:a16="http://schemas.microsoft.com/office/drawing/2014/main" id="{C01B880F-1F4D-FD47-9C47-01A6B214679E}"/>
              </a:ext>
            </a:extLst>
          </p:cNvPr>
          <p:cNvPicPr>
            <a:picLocks noChangeAspect="1"/>
          </p:cNvPicPr>
          <p:nvPr/>
        </p:nvPicPr>
        <p:blipFill>
          <a:blip r:embed="rId11"/>
          <a:stretch>
            <a:fillRect/>
          </a:stretch>
        </p:blipFill>
        <p:spPr>
          <a:xfrm>
            <a:off x="1272458" y="1604240"/>
            <a:ext cx="2076209" cy="20788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C463CC54-9813-2746-928B-DD037674C29D}"/>
              </a:ext>
            </a:extLst>
          </p:cNvPr>
          <p:cNvSpPr txBox="1"/>
          <p:nvPr/>
        </p:nvSpPr>
        <p:spPr>
          <a:xfrm>
            <a:off x="5435539" y="1711073"/>
            <a:ext cx="1226858"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University of Bath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55772" y="2167323"/>
            <a:ext cx="4045200" cy="8088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little about you!</a:t>
            </a:r>
            <a:endParaRPr dirty="0"/>
          </a:p>
        </p:txBody>
      </p:sp>
      <p:sp>
        <p:nvSpPr>
          <p:cNvPr id="92" name="Google Shape;92;p16"/>
          <p:cNvSpPr txBox="1">
            <a:spLocks noGrp="1"/>
          </p:cNvSpPr>
          <p:nvPr>
            <p:ph type="body" idx="2"/>
          </p:nvPr>
        </p:nvSpPr>
        <p:spPr>
          <a:xfrm>
            <a:off x="4949227" y="321868"/>
            <a:ext cx="3837000" cy="4272077"/>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en" sz="1600" dirty="0"/>
              <a:t>📣   Introduce yourself</a:t>
            </a:r>
          </a:p>
          <a:p>
            <a:pPr marL="76200" lvl="0" indent="0" algn="l" rtl="0">
              <a:spcBef>
                <a:spcPts val="0"/>
              </a:spcBef>
              <a:spcAft>
                <a:spcPts val="0"/>
              </a:spcAft>
              <a:buSzPts val="2400"/>
              <a:buNone/>
            </a:pPr>
            <a:endParaRPr lang="en" sz="1600" dirty="0"/>
          </a:p>
          <a:p>
            <a:pPr marL="76200" lvl="0" indent="0" algn="l" rtl="0">
              <a:spcBef>
                <a:spcPts val="0"/>
              </a:spcBef>
              <a:spcAft>
                <a:spcPts val="0"/>
              </a:spcAft>
              <a:buSzPts val="2400"/>
              <a:buNone/>
            </a:pPr>
            <a:r>
              <a:rPr lang="en" sz="1600" dirty="0"/>
              <a:t>🌍   Where in the world you are right </a:t>
            </a:r>
          </a:p>
          <a:p>
            <a:pPr marL="76200" lvl="0" indent="0" algn="l" rtl="0">
              <a:spcBef>
                <a:spcPts val="0"/>
              </a:spcBef>
              <a:spcAft>
                <a:spcPts val="0"/>
              </a:spcAft>
              <a:buSzPts val="2400"/>
              <a:buNone/>
            </a:pPr>
            <a:r>
              <a:rPr lang="en" sz="1600" dirty="0"/>
              <a:t>       now</a:t>
            </a:r>
          </a:p>
          <a:p>
            <a:pPr marL="76200" lvl="0" indent="0" algn="l" rtl="0">
              <a:spcBef>
                <a:spcPts val="0"/>
              </a:spcBef>
              <a:spcAft>
                <a:spcPts val="0"/>
              </a:spcAft>
              <a:buSzPts val="2400"/>
              <a:buNone/>
            </a:pPr>
            <a:endParaRPr lang="en" sz="1600" dirty="0"/>
          </a:p>
          <a:p>
            <a:pPr marL="76200" lvl="0" indent="0" algn="l" rtl="0">
              <a:spcBef>
                <a:spcPts val="0"/>
              </a:spcBef>
              <a:spcAft>
                <a:spcPts val="0"/>
              </a:spcAft>
              <a:buSzPts val="2400"/>
              <a:buNone/>
            </a:pPr>
            <a:r>
              <a:rPr lang="en-US" sz="1600" dirty="0"/>
              <a:t>💼   What you do in life</a:t>
            </a:r>
          </a:p>
          <a:p>
            <a:pPr marL="76200" lvl="0" indent="0" algn="l" rtl="0">
              <a:spcBef>
                <a:spcPts val="0"/>
              </a:spcBef>
              <a:spcAft>
                <a:spcPts val="0"/>
              </a:spcAft>
              <a:buSzPts val="2400"/>
              <a:buNone/>
            </a:pPr>
            <a:endParaRPr lang="en-US" sz="1600" dirty="0"/>
          </a:p>
          <a:p>
            <a:pPr marL="76200" lvl="0" indent="0" algn="l" rtl="0">
              <a:spcBef>
                <a:spcPts val="0"/>
              </a:spcBef>
              <a:spcAft>
                <a:spcPts val="0"/>
              </a:spcAft>
              <a:buSzPts val="2400"/>
              <a:buNone/>
            </a:pPr>
            <a:r>
              <a:rPr lang="en-US" sz="1600" dirty="0"/>
              <a:t>🤗   Why are you excited about Code</a:t>
            </a:r>
          </a:p>
          <a:p>
            <a:pPr marL="76200" lvl="0" indent="0" algn="l" rtl="0">
              <a:spcBef>
                <a:spcPts val="0"/>
              </a:spcBef>
              <a:spcAft>
                <a:spcPts val="0"/>
              </a:spcAft>
              <a:buSzPts val="2400"/>
              <a:buNone/>
            </a:pPr>
            <a:r>
              <a:rPr lang="en-US" sz="1600" dirty="0"/>
              <a:t>       in Place?</a:t>
            </a:r>
          </a:p>
          <a:p>
            <a:pPr marL="76200" lvl="0" indent="0" algn="l" rtl="0">
              <a:spcBef>
                <a:spcPts val="0"/>
              </a:spcBef>
              <a:spcAft>
                <a:spcPts val="0"/>
              </a:spcAft>
              <a:buSzPts val="2400"/>
              <a:buNone/>
            </a:pPr>
            <a:endParaRPr sz="1600" dirty="0"/>
          </a:p>
          <a:p>
            <a:pPr marL="76200" lvl="0" indent="0" algn="l" rtl="0">
              <a:spcBef>
                <a:spcPts val="0"/>
              </a:spcBef>
              <a:spcAft>
                <a:spcPts val="0"/>
              </a:spcAft>
              <a:buSzPts val="2400"/>
              <a:buNone/>
            </a:pPr>
            <a:r>
              <a:rPr lang="en" sz="1600" dirty="0"/>
              <a:t>🤩   1 interesting fact about you!</a:t>
            </a:r>
          </a:p>
          <a:p>
            <a:pPr marL="457200" lvl="0" indent="-381000" algn="l" rtl="0">
              <a:spcBef>
                <a:spcPts val="0"/>
              </a:spcBef>
              <a:spcAft>
                <a:spcPts val="0"/>
              </a:spcAft>
              <a:buSzPts val="2400"/>
              <a:buChar char="●"/>
            </a:pPr>
            <a:endParaRPr lang="en" sz="1600" dirty="0"/>
          </a:p>
          <a:p>
            <a:pPr marL="76200" lvl="0" indent="0" algn="l" rtl="0">
              <a:spcBef>
                <a:spcPts val="0"/>
              </a:spcBef>
              <a:spcAft>
                <a:spcPts val="0"/>
              </a:spcAft>
              <a:buSzPts val="2400"/>
              <a:buNone/>
            </a:pPr>
            <a:r>
              <a:rPr lang="en" sz="1600" dirty="0"/>
              <a:t>🗣️   Name someone else to introduce</a:t>
            </a:r>
          </a:p>
          <a:p>
            <a:pPr marL="76200" lvl="0" indent="0" algn="l" rtl="0">
              <a:spcBef>
                <a:spcPts val="0"/>
              </a:spcBef>
              <a:spcAft>
                <a:spcPts val="0"/>
              </a:spcAft>
              <a:buSzPts val="2400"/>
              <a:buNone/>
            </a:pPr>
            <a:r>
              <a:rPr lang="en" sz="1600" dirty="0"/>
              <a:t>       themselves</a:t>
            </a:r>
            <a:endParaRPr sz="1600" dirty="0"/>
          </a:p>
        </p:txBody>
      </p:sp>
      <p:sp>
        <p:nvSpPr>
          <p:cNvPr id="2" name="Slide Number Placeholder 1">
            <a:extLst>
              <a:ext uri="{FF2B5EF4-FFF2-40B4-BE49-F238E27FC236}">
                <a16:creationId xmlns:a16="http://schemas.microsoft.com/office/drawing/2014/main" id="{5BA1A646-2353-B74B-9714-A7164BEAE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Core Values</a:t>
            </a:r>
            <a:endParaRPr dirty="0"/>
          </a:p>
        </p:txBody>
      </p:sp>
      <p:sp>
        <p:nvSpPr>
          <p:cNvPr id="98" name="Google Shape;98;p17"/>
          <p:cNvSpPr txBox="1">
            <a:spLocks noGrp="1"/>
          </p:cNvSpPr>
          <p:nvPr>
            <p:ph type="body" idx="1"/>
          </p:nvPr>
        </p:nvSpPr>
        <p:spPr>
          <a:xfrm>
            <a:off x="311700" y="1152425"/>
            <a:ext cx="8520600" cy="3361209"/>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dirty="0"/>
              <a:t>Interactivity and Engagement</a:t>
            </a:r>
            <a:endParaRPr sz="2400" b="1" dirty="0"/>
          </a:p>
          <a:p>
            <a:pPr marL="914400" lvl="1" indent="-342900" algn="l" rtl="0">
              <a:spcBef>
                <a:spcPts val="0"/>
              </a:spcBef>
              <a:spcAft>
                <a:spcPts val="0"/>
              </a:spcAft>
              <a:buSzPts val="1800"/>
              <a:buChar char="○"/>
            </a:pPr>
            <a:r>
              <a:rPr lang="en" sz="1800" dirty="0"/>
              <a:t>Section != lecture </a:t>
            </a:r>
            <a:endParaRPr sz="1800" dirty="0"/>
          </a:p>
          <a:p>
            <a:pPr marL="914400" lvl="1" indent="-342900" algn="l" rtl="0">
              <a:spcBef>
                <a:spcPts val="0"/>
              </a:spcBef>
              <a:spcAft>
                <a:spcPts val="0"/>
              </a:spcAft>
              <a:buSzPts val="1800"/>
              <a:buChar char="○"/>
            </a:pPr>
            <a:r>
              <a:rPr lang="en" sz="1800" dirty="0"/>
              <a:t>Section is about </a:t>
            </a:r>
            <a:r>
              <a:rPr lang="en" sz="1800" b="1" dirty="0"/>
              <a:t>collaborating</a:t>
            </a:r>
            <a:r>
              <a:rPr lang="en" sz="1800" dirty="0"/>
              <a:t> on code and building a </a:t>
            </a:r>
            <a:r>
              <a:rPr lang="en" sz="1800" b="1" dirty="0"/>
              <a:t>community</a:t>
            </a:r>
            <a:r>
              <a:rPr lang="en" sz="1800" dirty="0"/>
              <a:t>. </a:t>
            </a:r>
          </a:p>
          <a:p>
            <a:pPr marL="914400" lvl="1" indent="-342900" algn="l" rtl="0">
              <a:spcBef>
                <a:spcPts val="0"/>
              </a:spcBef>
              <a:spcAft>
                <a:spcPts val="0"/>
              </a:spcAft>
              <a:buSzPts val="1800"/>
              <a:buChar char="○"/>
            </a:pPr>
            <a:r>
              <a:rPr lang="en" sz="1800" dirty="0"/>
              <a:t>There’s no one right answer</a:t>
            </a:r>
          </a:p>
          <a:p>
            <a:pPr marL="914400" lvl="1" indent="-342900" algn="l" rtl="0">
              <a:spcBef>
                <a:spcPts val="0"/>
              </a:spcBef>
              <a:spcAft>
                <a:spcPts val="0"/>
              </a:spcAft>
              <a:buSzPts val="1800"/>
              <a:buChar char="○"/>
            </a:pPr>
            <a:r>
              <a:rPr lang="en" sz="1800" dirty="0"/>
              <a:t>Mistakes are a good thing!</a:t>
            </a:r>
          </a:p>
          <a:p>
            <a:pPr marL="914400" lvl="1" indent="-342900" algn="l" rtl="0">
              <a:spcBef>
                <a:spcPts val="0"/>
              </a:spcBef>
              <a:spcAft>
                <a:spcPts val="0"/>
              </a:spcAft>
              <a:buSzPts val="1800"/>
              <a:buChar char="○"/>
            </a:pPr>
            <a:r>
              <a:rPr lang="en" sz="1800" dirty="0"/>
              <a:t>Ask Ask Ask!</a:t>
            </a:r>
            <a:endParaRPr lang="en-US" sz="1800" b="1" dirty="0"/>
          </a:p>
          <a:p>
            <a:r>
              <a:rPr lang="en-US" sz="2400" b="1" dirty="0"/>
              <a:t>Respect</a:t>
            </a:r>
          </a:p>
          <a:p>
            <a:r>
              <a:rPr lang="en-US" sz="2400" b="1" dirty="0"/>
              <a:t>Open-Mindedness and Patience</a:t>
            </a:r>
          </a:p>
          <a:p>
            <a:r>
              <a:rPr lang="en-US" sz="2400" b="1" dirty="0"/>
              <a:t>FUN</a:t>
            </a:r>
          </a:p>
          <a:p>
            <a:endParaRPr lang="en-US" sz="2400" b="1" dirty="0"/>
          </a:p>
          <a:p>
            <a:pPr marL="114300" indent="0">
              <a:buNone/>
            </a:pPr>
            <a:endParaRPr lang="en" sz="2200" dirty="0"/>
          </a:p>
        </p:txBody>
      </p:sp>
      <p:sp>
        <p:nvSpPr>
          <p:cNvPr id="2" name="Slide Number Placeholder 1">
            <a:extLst>
              <a:ext uri="{FF2B5EF4-FFF2-40B4-BE49-F238E27FC236}">
                <a16:creationId xmlns:a16="http://schemas.microsoft.com/office/drawing/2014/main" id="{56CBACFE-8D7D-E341-B61A-D64571C69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113251"/>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Logistics &amp; Communication</a:t>
            </a:r>
            <a:endParaRPr dirty="0"/>
          </a:p>
        </p:txBody>
      </p:sp>
      <p:sp>
        <p:nvSpPr>
          <p:cNvPr id="3" name="Text Placeholder 2">
            <a:extLst>
              <a:ext uri="{FF2B5EF4-FFF2-40B4-BE49-F238E27FC236}">
                <a16:creationId xmlns:a16="http://schemas.microsoft.com/office/drawing/2014/main" id="{7826431F-6E8C-BB47-9B0C-B2D40C78B042}"/>
              </a:ext>
            </a:extLst>
          </p:cNvPr>
          <p:cNvSpPr>
            <a:spLocks noGrp="1"/>
          </p:cNvSpPr>
          <p:nvPr>
            <p:ph type="body" idx="1"/>
          </p:nvPr>
        </p:nvSpPr>
        <p:spPr>
          <a:xfrm>
            <a:off x="311700" y="739730"/>
            <a:ext cx="8520600" cy="4099307"/>
          </a:xfrm>
        </p:spPr>
        <p:txBody>
          <a:bodyPr/>
          <a:lstStyle/>
          <a:p>
            <a:r>
              <a:rPr lang="en-US" sz="1600" dirty="0"/>
              <a:t>Section is the same time every Friday for 6 weeks</a:t>
            </a:r>
          </a:p>
          <a:p>
            <a:pPr marL="114300" indent="0">
              <a:buNone/>
            </a:pPr>
            <a:endParaRPr lang="en-US" sz="1600" dirty="0"/>
          </a:p>
          <a:p>
            <a:r>
              <a:rPr lang="en-US" sz="1600" dirty="0"/>
              <a:t>I will join the sections 5 minutes before and stay 15 minutes after for any questions</a:t>
            </a:r>
          </a:p>
          <a:p>
            <a:pPr marL="114300" indent="0">
              <a:buNone/>
            </a:pPr>
            <a:endParaRPr lang="en-US" sz="1600" dirty="0"/>
          </a:p>
          <a:p>
            <a:r>
              <a:rPr lang="en-US" sz="1600" dirty="0"/>
              <a:t>Use our Section’s forum to ask me or your section members any questions (about the exercises, the lectures, or to start interesting conversations</a:t>
            </a:r>
          </a:p>
          <a:p>
            <a:endParaRPr lang="en-US" sz="1600" dirty="0"/>
          </a:p>
          <a:p>
            <a:r>
              <a:rPr lang="en-US" sz="1600" dirty="0"/>
              <a:t>Please mute your mics when you join (for minimum background noise) and minimize any distractions for you (close those tabs!)</a:t>
            </a:r>
          </a:p>
          <a:p>
            <a:endParaRPr lang="en-US" sz="1600" dirty="0"/>
          </a:p>
          <a:p>
            <a:r>
              <a:rPr lang="en-US" sz="1600" dirty="0"/>
              <a:t>Feel free to unmute at any time to stop me and ask anything!</a:t>
            </a:r>
          </a:p>
          <a:p>
            <a:endParaRPr lang="en-US" sz="1600" dirty="0"/>
          </a:p>
          <a:p>
            <a:r>
              <a:rPr lang="en-US" sz="1600" dirty="0"/>
              <a:t>If you’re comfortable, keep cameras on so we can all see each other!</a:t>
            </a:r>
          </a:p>
        </p:txBody>
      </p:sp>
      <p:sp>
        <p:nvSpPr>
          <p:cNvPr id="2" name="Slide Number Placeholder 1">
            <a:extLst>
              <a:ext uri="{FF2B5EF4-FFF2-40B4-BE49-F238E27FC236}">
                <a16:creationId xmlns:a16="http://schemas.microsoft.com/office/drawing/2014/main" id="{D44AC4C8-3DE5-8E49-8A86-65C1F148B4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4455903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Code in Place</a:t>
            </a:r>
            <a:endParaRPr/>
          </a:p>
        </p:txBody>
      </p:sp>
      <p:sp>
        <p:nvSpPr>
          <p:cNvPr id="117" name="Google Shape;117;p2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Section 1: Welcome to Section</a:t>
            </a:r>
          </a:p>
          <a:p>
            <a:pPr marL="0" indent="0"/>
            <a:r>
              <a:rPr lang="en-US" sz="1800" dirty="0"/>
              <a:t>Week 1: April 28</a:t>
            </a:r>
            <a:r>
              <a:rPr lang="en-US" sz="1800" baseline="30000" dirty="0"/>
              <a:t>th</a:t>
            </a:r>
            <a:r>
              <a:rPr lang="en-US" sz="1800" dirty="0"/>
              <a:t>, 2023</a:t>
            </a:r>
          </a:p>
          <a:p>
            <a:pPr marL="0" lvl="0" indent="0" algn="ctr" rtl="0">
              <a:spcBef>
                <a:spcPts val="0"/>
              </a:spcBef>
              <a:spcAft>
                <a:spcPts val="0"/>
              </a:spcAft>
              <a:buNone/>
            </a:pPr>
            <a:endParaRPr dirty="0"/>
          </a:p>
        </p:txBody>
      </p:sp>
      <p:pic>
        <p:nvPicPr>
          <p:cNvPr id="1026" name="Picture 2">
            <a:extLst>
              <a:ext uri="{FF2B5EF4-FFF2-40B4-BE49-F238E27FC236}">
                <a16:creationId xmlns:a16="http://schemas.microsoft.com/office/drawing/2014/main" id="{2AB39673-E118-CC4C-84BB-F1267E642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530181" y="1604939"/>
            <a:ext cx="1307520" cy="131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B293B1C-E26B-444E-AE32-8A8DF33C4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9" y="1604939"/>
            <a:ext cx="1307520" cy="1316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236317" y="2170431"/>
            <a:ext cx="4045200" cy="802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Where We Are</a:t>
            </a:r>
            <a:endParaRPr dirty="0"/>
          </a:p>
        </p:txBody>
      </p:sp>
      <p:sp>
        <p:nvSpPr>
          <p:cNvPr id="130" name="Google Shape;130;p22"/>
          <p:cNvSpPr txBox="1">
            <a:spLocks noGrp="1"/>
          </p:cNvSpPr>
          <p:nvPr>
            <p:ph type="body" idx="2"/>
          </p:nvPr>
        </p:nvSpPr>
        <p:spPr>
          <a:xfrm>
            <a:off x="4939500" y="490736"/>
            <a:ext cx="3837000" cy="369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000" dirty="0"/>
              <a:t>Course Logistics</a:t>
            </a:r>
          </a:p>
          <a:p>
            <a:pPr marL="457200" lvl="0" indent="-381000" algn="l" rtl="0">
              <a:spcBef>
                <a:spcPts val="0"/>
              </a:spcBef>
              <a:spcAft>
                <a:spcPts val="0"/>
              </a:spcAft>
              <a:buSzPts val="2400"/>
              <a:buChar char="●"/>
            </a:pPr>
            <a:endParaRPr lang="en" sz="2000" dirty="0"/>
          </a:p>
          <a:p>
            <a:pPr marL="457200" lvl="0" indent="-381000" algn="l" rtl="0">
              <a:spcBef>
                <a:spcPts val="0"/>
              </a:spcBef>
              <a:spcAft>
                <a:spcPts val="0"/>
              </a:spcAft>
              <a:buSzPts val="2400"/>
              <a:buChar char="●"/>
            </a:pPr>
            <a:r>
              <a:rPr lang="en" sz="2000" dirty="0"/>
              <a:t>Getting to know each other</a:t>
            </a:r>
          </a:p>
          <a:p>
            <a:pPr marL="457200" lvl="0" indent="-381000" algn="l" rtl="0">
              <a:spcBef>
                <a:spcPts val="0"/>
              </a:spcBef>
              <a:spcAft>
                <a:spcPts val="0"/>
              </a:spcAft>
              <a:buSzPts val="2400"/>
              <a:buChar char="●"/>
            </a:pPr>
            <a:endParaRPr lang="en" sz="2000" dirty="0"/>
          </a:p>
          <a:p>
            <a:pPr marL="457200" lvl="0" indent="-381000" algn="l" rtl="0">
              <a:spcBef>
                <a:spcPts val="0"/>
              </a:spcBef>
              <a:spcAft>
                <a:spcPts val="0"/>
              </a:spcAft>
              <a:buSzPts val="2400"/>
              <a:buChar char="●"/>
            </a:pPr>
            <a:r>
              <a:rPr lang="en-GB" sz="2000" dirty="0"/>
              <a:t>Review concepts </a:t>
            </a:r>
            <a:endParaRPr sz="2000" dirty="0"/>
          </a:p>
          <a:p>
            <a:pPr marL="457200" lvl="0" indent="-381000" algn="l" rtl="0">
              <a:spcBef>
                <a:spcPts val="0"/>
              </a:spcBef>
              <a:spcAft>
                <a:spcPts val="0"/>
              </a:spcAft>
              <a:buSzPts val="2400"/>
              <a:buChar char="●"/>
            </a:pPr>
            <a:endParaRPr lang="en-US" sz="2000" dirty="0"/>
          </a:p>
          <a:p>
            <a:pPr marL="457200" lvl="0" indent="-381000" algn="l" rtl="0">
              <a:spcBef>
                <a:spcPts val="0"/>
              </a:spcBef>
              <a:spcAft>
                <a:spcPts val="0"/>
              </a:spcAft>
              <a:buSzPts val="2400"/>
              <a:buChar char="●"/>
            </a:pPr>
            <a:r>
              <a:rPr lang="en-GB" sz="2000" dirty="0"/>
              <a:t>Work through a problem together</a:t>
            </a:r>
            <a:endParaRPr lang="en" sz="2000" dirty="0"/>
          </a:p>
        </p:txBody>
      </p:sp>
      <p:sp>
        <p:nvSpPr>
          <p:cNvPr id="2" name="Slide Number Placeholder 1">
            <a:extLst>
              <a:ext uri="{FF2B5EF4-FFF2-40B4-BE49-F238E27FC236}">
                <a16:creationId xmlns:a16="http://schemas.microsoft.com/office/drawing/2014/main" id="{EBD03F6A-A384-3748-9038-F96578C30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874894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30">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30">
                                            <p:txEl>
                                              <p:pRg st="2" end="2"/>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0" fill="hold"/>
                                        <p:tgtEl>
                                          <p:spTgt spid="130">
                                            <p:txEl>
                                              <p:pRg st="4" end="4"/>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000" fill="hold"/>
                                        <p:tgtEl>
                                          <p:spTgt spid="130">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TotalTime>
  <Words>850</Words>
  <Application>Microsoft Macintosh PowerPoint</Application>
  <PresentationFormat>On-screen Show (16:9)</PresentationFormat>
  <Paragraphs>170</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PT Sans Narrow</vt:lpstr>
      <vt:lpstr>Times New Roman</vt:lpstr>
      <vt:lpstr>Proxima Nova</vt:lpstr>
      <vt:lpstr>Open Sans</vt:lpstr>
      <vt:lpstr>Tropic</vt:lpstr>
      <vt:lpstr>Adam’s Section</vt:lpstr>
      <vt:lpstr>Welcome and congratulations!</vt:lpstr>
      <vt:lpstr>What is an online Section?</vt:lpstr>
      <vt:lpstr>A little bit about me</vt:lpstr>
      <vt:lpstr>A little about you!</vt:lpstr>
      <vt:lpstr>Core Values</vt:lpstr>
      <vt:lpstr>Course Logistics &amp; Communication</vt:lpstr>
      <vt:lpstr>Code in Place</vt:lpstr>
      <vt:lpstr>Where We Are</vt:lpstr>
      <vt:lpstr>Learning Goals</vt:lpstr>
      <vt:lpstr>Approaching a problem</vt:lpstr>
      <vt:lpstr>Concept Review</vt:lpstr>
      <vt:lpstr>Decomposition</vt:lpstr>
      <vt:lpstr>Decomposition</vt:lpstr>
      <vt:lpstr>Decomposition</vt:lpstr>
      <vt:lpstr>Decomposition</vt:lpstr>
      <vt:lpstr>Control flow: While vs. For Loops</vt:lpstr>
      <vt:lpstr>Control flow: While vs. For Loops</vt:lpstr>
      <vt:lpstr>Control flow: If/Else statements</vt:lpstr>
      <vt:lpstr>Let’s get some practice together!</vt:lpstr>
      <vt:lpstr>Skeleton Code</vt:lpstr>
      <vt:lpstr>Hospital Karel</vt:lpstr>
      <vt:lpstr>Wrap Up Announcements</vt:lpstr>
      <vt:lpstr>See you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Section!</dc:title>
  <cp:lastModifiedBy>Sadek, Malak</cp:lastModifiedBy>
  <cp:revision>38</cp:revision>
  <dcterms:modified xsi:type="dcterms:W3CDTF">2023-04-28T17:32:00Z</dcterms:modified>
</cp:coreProperties>
</file>